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82" r:id="rId3"/>
    <p:sldId id="256" r:id="rId4"/>
    <p:sldId id="284" r:id="rId5"/>
    <p:sldId id="257" r:id="rId6"/>
    <p:sldId id="280" r:id="rId7"/>
    <p:sldId id="458" r:id="rId8"/>
    <p:sldId id="460" r:id="rId9"/>
    <p:sldId id="459" r:id="rId10"/>
    <p:sldId id="289" r:id="rId11"/>
    <p:sldId id="281" r:id="rId12"/>
    <p:sldId id="286" r:id="rId13"/>
    <p:sldId id="287" r:id="rId14"/>
    <p:sldId id="288" r:id="rId15"/>
    <p:sldId id="28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66" y="-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72F2-948B-4A65-BAAC-B7AAA38048F1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9631-4218-444F-B2E7-5C034A13E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5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05EDA-5D16-F78C-B86F-6401CB71E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E5E9BB-D8DE-A819-EDC4-44EC93C44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BE1D3-DF85-45C3-5F12-018FF096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C4D035-679B-30A7-6E4C-13A29C8A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D95F1-9DC7-02D6-A4B2-453E9B75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53C34-BBCA-DFC1-C773-188C60AC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5AAC09-FDC1-0909-0B0D-9F37EA787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A4A47-A9A3-EB18-AD2A-F4FC6C34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C42BC-BC69-AD8D-E41D-003E82EB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94DD2-11CB-296B-3811-B58F2C85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68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8B34CF-E2AE-ADA7-4619-C5CD111E8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088FE5-1F98-FCED-5D62-4120810AB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672950-44AC-6DAA-8E3D-4889757C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EDF3C5-14C9-F80F-0409-1FBEFB64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9CE132-34FB-7F0D-F8DE-C1A6B353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6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13DF-28B0-1EBA-3733-96CD19FC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FE0D34-6D8E-B6D5-3735-3EBA9BC6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79971A-269F-7581-8252-55B2DA69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F5DDA1-15EB-20C0-77EB-A0C67A86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1BE14-FD12-115C-59F8-0643713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6921C-2A3F-EFB3-9544-8747C61B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2D895F-05B9-71D8-9D86-3251C559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C9A82B-1752-1BC9-AE46-6D65D69B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5F88AE-2D7E-5A6A-A8C9-84810BAF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B3FF1F-AC7A-E9F6-F5BF-43D0876C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0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DFAE8-7ECB-E583-9331-C316870E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FED35C-5F47-36EF-9151-7151422C6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F70225-2A26-1C3A-69F1-875F14285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14735E-13D2-F317-51ED-F8A1435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9C5AB2-87B7-5208-7446-F675AF9E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859F79-8F5E-81F0-CF06-A0C8F69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08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F7182-6FFA-FC44-202B-9FCBDB3F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41271F-11F9-BF75-6DD3-322E8221F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433EFF-12FB-F910-C677-F9D3054C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2502D4-16C6-F2F0-981A-93605607A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2C8256E-0727-2BAE-7D0B-18F5043B7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7D21D2-2AAC-668A-C8D2-C2FC0ECE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39236C-7564-3854-BE09-1776210C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CB78A9-9E18-B38D-38EF-521F4B26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7486C-6F4A-6825-81C1-6BA8B157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C63634-EB7B-1A29-CDDF-10849B4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FBE08D-D2C5-C397-A6CB-A2FF2699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BDB55D-0D07-6B4A-616B-FB46D345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0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B1AB02-7081-BC7F-5320-A66CC328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1FEE9E4-B94A-CC35-4937-3E42C85E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319555-0C5F-6033-3424-2C90D49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2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30191-89CA-1D7C-CC76-F8FDA5B4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CEF77-82EB-B051-662B-44FECB2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05DCAD-E614-B787-F0B1-66BE17F4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639318-D303-183E-149C-10BC63D4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D51DC2-173B-B6F3-EEAD-A9CB2FE8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ED0B7-33A6-F84D-5212-07B470FC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87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4475A-D331-7CC6-7E45-1F68EAAB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255E6A-63EF-78D8-A5CE-48BF2A628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F8E085-0F9F-04BA-4D5C-F86FAC69E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324DEF-FCCC-3D9C-6DDB-B175A160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913BC7-5EB5-6F26-B74B-448A12D3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4A0C55-4463-60E0-2E7C-C16838F2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2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8D6557-7BC9-5511-38EC-1805CEE6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9BF6A1-607B-0054-2396-7CDF75A4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F8692-C008-9EAA-E9E5-D109F7853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020E-0068-4A29-8F68-8C71BD68D1F4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57D169-B757-F9BC-BD35-9F7D7B6ED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6BB7A7-DD99-B231-C9C3-5C1A2D94A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F414-F933-4DCC-A4E1-02EB5E1BB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m 110">
            <a:extLst>
              <a:ext uri="{FF2B5EF4-FFF2-40B4-BE49-F238E27FC236}">
                <a16:creationId xmlns:a16="http://schemas.microsoft.com/office/drawing/2014/main" id="{7F64FBFF-01CE-EF83-9618-1A792809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"/>
            <a:ext cx="12207227" cy="68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91F42C4-4DA8-B999-7DAC-E6B692E373D5}"/>
              </a:ext>
            </a:extLst>
          </p:cNvPr>
          <p:cNvGrpSpPr/>
          <p:nvPr/>
        </p:nvGrpSpPr>
        <p:grpSpPr>
          <a:xfrm>
            <a:off x="675503" y="1408352"/>
            <a:ext cx="5258830" cy="5028742"/>
            <a:chOff x="5610892" y="2083111"/>
            <a:chExt cx="1867438" cy="2298369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C5366E8-B496-29CE-780E-2D7817956DAE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C5E4F39-6C5E-3ED4-8AEC-12BD27A36590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1820089-B1AF-B2FB-476B-D3EED0F233BD}"/>
              </a:ext>
            </a:extLst>
          </p:cNvPr>
          <p:cNvGrpSpPr/>
          <p:nvPr/>
        </p:nvGrpSpPr>
        <p:grpSpPr>
          <a:xfrm>
            <a:off x="336527" y="1250143"/>
            <a:ext cx="1810322" cy="531729"/>
            <a:chOff x="5346332" y="1949882"/>
            <a:chExt cx="1287822" cy="435627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4B0FE987-640B-8961-F13E-FEB471DC25DC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  <p:sp>
          <p:nvSpPr>
            <p:cNvPr id="11" name="Retângulo: Cantos Superiores Arredondados 10">
              <a:extLst>
                <a:ext uri="{FF2B5EF4-FFF2-40B4-BE49-F238E27FC236}">
                  <a16:creationId xmlns:a16="http://schemas.microsoft.com/office/drawing/2014/main" id="{ADA52DD0-80A2-9E05-E6C3-21B502DE9BD5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Art. 156-A</a:t>
              </a: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398B318-2FDC-7F7B-242B-D99B0C290546}"/>
              </a:ext>
            </a:extLst>
          </p:cNvPr>
          <p:cNvSpPr txBox="1"/>
          <p:nvPr/>
        </p:nvSpPr>
        <p:spPr>
          <a:xfrm>
            <a:off x="844065" y="407963"/>
            <a:ext cx="1081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Gill Sans MT" panose="020B0502020104020203" pitchFamily="34" charset="0"/>
              </a:rPr>
              <a:t>EMENDAS AO TEXTO NO SENADO FEDERAL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52247B2-40AF-A0B1-E0CE-0830DB5D01EC}"/>
              </a:ext>
            </a:extLst>
          </p:cNvPr>
          <p:cNvCxnSpPr/>
          <p:nvPr/>
        </p:nvCxnSpPr>
        <p:spPr>
          <a:xfrm>
            <a:off x="825714" y="1636413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E3A345-E86B-D3A1-BD26-46C300F60ACE}"/>
              </a:ext>
            </a:extLst>
          </p:cNvPr>
          <p:cNvSpPr txBox="1"/>
          <p:nvPr/>
        </p:nvSpPr>
        <p:spPr>
          <a:xfrm>
            <a:off x="838366" y="1534089"/>
            <a:ext cx="502644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5º Lei complementar disporá sobre: ...</a:t>
            </a:r>
          </a:p>
          <a:p>
            <a:r>
              <a:rPr lang="pt-BR" dirty="0">
                <a:latin typeface="Gill Sans MT" panose="020B0502020104020203" pitchFamily="34" charset="0"/>
              </a:rPr>
              <a:t>II – o regime de compensação, podendo estabelecer</a:t>
            </a:r>
          </a:p>
          <a:p>
            <a:r>
              <a:rPr lang="pt-BR" dirty="0">
                <a:latin typeface="Gill Sans MT" panose="020B0502020104020203" pitchFamily="34" charset="0"/>
              </a:rPr>
              <a:t>hipóteses em que o aproveitamento do crédito </a:t>
            </a:r>
          </a:p>
          <a:p>
            <a:r>
              <a:rPr lang="pt-BR" dirty="0">
                <a:latin typeface="Gill Sans MT" panose="020B0502020104020203" pitchFamily="34" charset="0"/>
              </a:rPr>
              <a:t>ficará condicionado à verificação do efetivo </a:t>
            </a:r>
          </a:p>
          <a:p>
            <a:r>
              <a:rPr lang="pt-BR" dirty="0">
                <a:latin typeface="Gill Sans MT" panose="020B0502020104020203" pitchFamily="34" charset="0"/>
              </a:rPr>
              <a:t>recolhimento do imposto incidente sobre a </a:t>
            </a:r>
          </a:p>
          <a:p>
            <a:r>
              <a:rPr lang="pt-BR" dirty="0">
                <a:latin typeface="Gill Sans MT" panose="020B0502020104020203" pitchFamily="34" charset="0"/>
              </a:rPr>
              <a:t>operação, desde que:</a:t>
            </a:r>
          </a:p>
          <a:p>
            <a:pPr marL="342900" indent="-342900">
              <a:buAutoNum type="alphaLcParenR"/>
            </a:pPr>
            <a:r>
              <a:rPr lang="pt-BR" dirty="0">
                <a:latin typeface="Gill Sans MT" panose="020B0502020104020203" pitchFamily="34" charset="0"/>
              </a:rPr>
              <a:t>o adquirente possa efetuar o recolhimento</a:t>
            </a:r>
          </a:p>
          <a:p>
            <a:r>
              <a:rPr lang="pt-BR" dirty="0">
                <a:latin typeface="Gill Sans MT" panose="020B0502020104020203" pitchFamily="34" charset="0"/>
              </a:rPr>
              <a:t>do imposto incidente nas suas aquisições </a:t>
            </a:r>
          </a:p>
          <a:p>
            <a:r>
              <a:rPr lang="pt-BR" dirty="0">
                <a:latin typeface="Gill Sans MT" panose="020B0502020104020203" pitchFamily="34" charset="0"/>
              </a:rPr>
              <a:t>de bens ou serviços; ou</a:t>
            </a:r>
          </a:p>
          <a:p>
            <a:r>
              <a:rPr lang="pt-BR" dirty="0">
                <a:latin typeface="Gill Sans MT" panose="020B0502020104020203" pitchFamily="34" charset="0"/>
              </a:rPr>
              <a:t>b)o recolhimento do imposto ocorra </a:t>
            </a:r>
          </a:p>
          <a:p>
            <a:r>
              <a:rPr lang="pt-BR" dirty="0">
                <a:latin typeface="Gill Sans MT" panose="020B0502020104020203" pitchFamily="34" charset="0"/>
              </a:rPr>
              <a:t>na liquidação financeira da </a:t>
            </a:r>
          </a:p>
          <a:p>
            <a:r>
              <a:rPr lang="pt-BR" dirty="0">
                <a:latin typeface="Gill Sans MT" panose="020B0502020104020203" pitchFamily="34" charset="0"/>
              </a:rPr>
              <a:t>operação;</a:t>
            </a:r>
          </a:p>
          <a:p>
            <a:endParaRPr lang="pt-BR" dirty="0">
              <a:latin typeface="Gill Sans MT" panose="020B0502020104020203" pitchFamily="34" charset="0"/>
            </a:endParaRP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F815F1E-BFE6-36C5-FB03-086360133494}"/>
              </a:ext>
            </a:extLst>
          </p:cNvPr>
          <p:cNvGrpSpPr/>
          <p:nvPr/>
        </p:nvGrpSpPr>
        <p:grpSpPr>
          <a:xfrm>
            <a:off x="6586457" y="1380292"/>
            <a:ext cx="5185413" cy="5168789"/>
            <a:chOff x="5610892" y="2083111"/>
            <a:chExt cx="1867438" cy="2298369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569534E-867C-5D8C-BCDD-54F2C1028881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FEC5224-CF7C-4DA0-E131-084C5796DA06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098A4C3-C651-8CF6-A943-6CD46EFEE399}"/>
              </a:ext>
            </a:extLst>
          </p:cNvPr>
          <p:cNvGrpSpPr/>
          <p:nvPr/>
        </p:nvGrpSpPr>
        <p:grpSpPr>
          <a:xfrm>
            <a:off x="6257667" y="1217676"/>
            <a:ext cx="1600477" cy="531729"/>
            <a:chOff x="5346332" y="1949882"/>
            <a:chExt cx="1287822" cy="435627"/>
          </a:xfrm>
        </p:grpSpPr>
        <p:sp>
          <p:nvSpPr>
            <p:cNvPr id="60" name="Retângulo: Cantos Superiores Arredondados 59">
              <a:extLst>
                <a:ext uri="{FF2B5EF4-FFF2-40B4-BE49-F238E27FC236}">
                  <a16:creationId xmlns:a16="http://schemas.microsoft.com/office/drawing/2014/main" id="{A49664E6-3108-1903-119C-4FE3355739DF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Para </a:t>
              </a:r>
            </a:p>
          </p:txBody>
        </p:sp>
        <p:sp>
          <p:nvSpPr>
            <p:cNvPr id="61" name="Triângulo isósceles 60">
              <a:extLst>
                <a:ext uri="{FF2B5EF4-FFF2-40B4-BE49-F238E27FC236}">
                  <a16:creationId xmlns:a16="http://schemas.microsoft.com/office/drawing/2014/main" id="{C09F5633-DB5E-5A1B-22A1-A7AB7CA397D8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D99FA85-4285-A2D9-6758-75B6EAE59526}"/>
              </a:ext>
            </a:extLst>
          </p:cNvPr>
          <p:cNvCxnSpPr/>
          <p:nvPr/>
        </p:nvCxnSpPr>
        <p:spPr>
          <a:xfrm>
            <a:off x="6716405" y="1617198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4000CC-D5DB-F048-7DD6-AA36505F6C43}"/>
              </a:ext>
            </a:extLst>
          </p:cNvPr>
          <p:cNvSpPr txBox="1"/>
          <p:nvPr/>
        </p:nvSpPr>
        <p:spPr>
          <a:xfrm>
            <a:off x="6716398" y="1515785"/>
            <a:ext cx="4694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5º Lei complementar disporá sobre: ......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II – o regime de compensação, podendo estabelecer</a:t>
            </a:r>
            <a:r>
              <a:rPr lang="pt-BR" sz="2000" b="1" dirty="0">
                <a:latin typeface="Tw Cen MT" panose="020B0602020104020603" pitchFamily="34" charset="0"/>
              </a:rPr>
              <a:t> exceções</a:t>
            </a:r>
            <a:r>
              <a:rPr lang="pt-BR" sz="2000" dirty="0">
                <a:latin typeface="Tw Cen MT" panose="020B0602020104020603" pitchFamily="34" charset="0"/>
              </a:rPr>
              <a:t> em que o aproveitamento do crédito </a:t>
            </a:r>
            <a:r>
              <a:rPr lang="pt-BR" sz="2000" b="1" dirty="0">
                <a:latin typeface="Tw Cen MT" panose="020B0602020104020603" pitchFamily="34" charset="0"/>
              </a:rPr>
              <a:t>não</a:t>
            </a:r>
            <a:r>
              <a:rPr lang="pt-BR" sz="2000" dirty="0">
                <a:latin typeface="Tw Cen MT" panose="020B0602020104020603" pitchFamily="34" charset="0"/>
              </a:rPr>
              <a:t> ficará condicionado à verificação do efetivo recolhimento do imposto incidente sobre a operação</a:t>
            </a:r>
            <a:r>
              <a:rPr lang="pt-BR" sz="2000" b="1" dirty="0">
                <a:latin typeface="Tw Cen MT" panose="020B0602020104020603" pitchFamily="34" charset="0"/>
              </a:rPr>
              <a:t>, em casos que não seja possível que: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a) o adquirente </a:t>
            </a:r>
            <a:r>
              <a:rPr lang="pt-BR" sz="2000" b="1" dirty="0">
                <a:latin typeface="Tw Cen MT" panose="020B0602020104020603" pitchFamily="34" charset="0"/>
              </a:rPr>
              <a:t>efetue</a:t>
            </a:r>
            <a:r>
              <a:rPr lang="pt-BR" sz="2000" dirty="0">
                <a:latin typeface="Tw Cen MT" panose="020B0602020104020603" pitchFamily="34" charset="0"/>
              </a:rPr>
              <a:t> o recolhimento do imposto incidente nas suas aquisições de bens ou serviços; ou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b) o </a:t>
            </a:r>
            <a:r>
              <a:rPr lang="pt-BR" sz="2000" b="1" dirty="0">
                <a:latin typeface="Tw Cen MT" panose="020B0602020104020603" pitchFamily="34" charset="0"/>
              </a:rPr>
              <a:t>recolhimento</a:t>
            </a:r>
            <a:r>
              <a:rPr lang="pt-BR" sz="2000" dirty="0">
                <a:latin typeface="Tw Cen MT" panose="020B0602020104020603" pitchFamily="34" charset="0"/>
              </a:rPr>
              <a:t> do imposto ocorra na liquidação financeira da operação;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……………………….” (NR)</a:t>
            </a:r>
          </a:p>
          <a:p>
            <a:endParaRPr lang="pt-BR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91F42C4-4DA8-B999-7DAC-E6B692E373D5}"/>
              </a:ext>
            </a:extLst>
          </p:cNvPr>
          <p:cNvGrpSpPr/>
          <p:nvPr/>
        </p:nvGrpSpPr>
        <p:grpSpPr>
          <a:xfrm>
            <a:off x="675503" y="1412759"/>
            <a:ext cx="5258830" cy="5028742"/>
            <a:chOff x="5610892" y="2083111"/>
            <a:chExt cx="1867438" cy="2298369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C5366E8-B496-29CE-780E-2D7817956DAE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C5E4F39-6C5E-3ED4-8AEC-12BD27A36590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1820089-B1AF-B2FB-476B-D3EED0F233BD}"/>
              </a:ext>
            </a:extLst>
          </p:cNvPr>
          <p:cNvGrpSpPr/>
          <p:nvPr/>
        </p:nvGrpSpPr>
        <p:grpSpPr>
          <a:xfrm>
            <a:off x="336527" y="1250143"/>
            <a:ext cx="1810322" cy="531729"/>
            <a:chOff x="5346332" y="1949882"/>
            <a:chExt cx="1287822" cy="435627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4B0FE987-640B-8961-F13E-FEB471DC25DC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  <p:sp>
          <p:nvSpPr>
            <p:cNvPr id="11" name="Retângulo: Cantos Superiores Arredondados 10">
              <a:extLst>
                <a:ext uri="{FF2B5EF4-FFF2-40B4-BE49-F238E27FC236}">
                  <a16:creationId xmlns:a16="http://schemas.microsoft.com/office/drawing/2014/main" id="{ADA52DD0-80A2-9E05-E6C3-21B502DE9BD5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Art. 130 ADCT</a:t>
              </a: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398B318-2FDC-7F7B-242B-D99B0C290546}"/>
              </a:ext>
            </a:extLst>
          </p:cNvPr>
          <p:cNvSpPr txBox="1"/>
          <p:nvPr/>
        </p:nvSpPr>
        <p:spPr>
          <a:xfrm>
            <a:off x="844065" y="407963"/>
            <a:ext cx="1081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Gill Sans MT" panose="020B0502020104020203" pitchFamily="34" charset="0"/>
              </a:rPr>
              <a:t>EMENDAS AO TEXTO NO SENADO FEDERAL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52247B2-40AF-A0B1-E0CE-0830DB5D01EC}"/>
              </a:ext>
            </a:extLst>
          </p:cNvPr>
          <p:cNvCxnSpPr/>
          <p:nvPr/>
        </p:nvCxnSpPr>
        <p:spPr>
          <a:xfrm>
            <a:off x="825714" y="1729177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E3A345-E86B-D3A1-BD26-46C300F60ACE}"/>
              </a:ext>
            </a:extLst>
          </p:cNvPr>
          <p:cNvSpPr txBox="1"/>
          <p:nvPr/>
        </p:nvSpPr>
        <p:spPr>
          <a:xfrm>
            <a:off x="839064" y="1713325"/>
            <a:ext cx="48478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1º As alíquotas de referência serão fixadas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no ano anterior ao de sua vigência, não se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aplicando o disposto no art. 150, III, ‘c’,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da Constituição Federal, com base em cálculo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realizado pelo Tribunal de Contas da União.</a:t>
            </a:r>
            <a:endParaRPr lang="pt-BR" dirty="0">
              <a:latin typeface="Gill Sans MT" panose="020B0502020104020203" pitchFamily="34" charset="0"/>
            </a:endParaRP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F815F1E-BFE6-36C5-FB03-086360133494}"/>
              </a:ext>
            </a:extLst>
          </p:cNvPr>
          <p:cNvGrpSpPr/>
          <p:nvPr/>
        </p:nvGrpSpPr>
        <p:grpSpPr>
          <a:xfrm>
            <a:off x="6586457" y="1380292"/>
            <a:ext cx="5185413" cy="5168789"/>
            <a:chOff x="5610892" y="2083111"/>
            <a:chExt cx="1867438" cy="2298369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569534E-867C-5D8C-BCDD-54F2C1028881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FEC5224-CF7C-4DA0-E131-084C5796DA06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098A4C3-C651-8CF6-A943-6CD46EFEE399}"/>
              </a:ext>
            </a:extLst>
          </p:cNvPr>
          <p:cNvGrpSpPr/>
          <p:nvPr/>
        </p:nvGrpSpPr>
        <p:grpSpPr>
          <a:xfrm>
            <a:off x="6257667" y="1217676"/>
            <a:ext cx="1600477" cy="531729"/>
            <a:chOff x="5346332" y="1949882"/>
            <a:chExt cx="1287822" cy="435627"/>
          </a:xfrm>
        </p:grpSpPr>
        <p:sp>
          <p:nvSpPr>
            <p:cNvPr id="60" name="Retângulo: Cantos Superiores Arredondados 59">
              <a:extLst>
                <a:ext uri="{FF2B5EF4-FFF2-40B4-BE49-F238E27FC236}">
                  <a16:creationId xmlns:a16="http://schemas.microsoft.com/office/drawing/2014/main" id="{A49664E6-3108-1903-119C-4FE3355739DF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Para </a:t>
              </a:r>
            </a:p>
          </p:txBody>
        </p:sp>
        <p:sp>
          <p:nvSpPr>
            <p:cNvPr id="61" name="Triângulo isósceles 60">
              <a:extLst>
                <a:ext uri="{FF2B5EF4-FFF2-40B4-BE49-F238E27FC236}">
                  <a16:creationId xmlns:a16="http://schemas.microsoft.com/office/drawing/2014/main" id="{C09F5633-DB5E-5A1B-22A1-A7AB7CA397D8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D99FA85-4285-A2D9-6758-75B6EAE59526}"/>
              </a:ext>
            </a:extLst>
          </p:cNvPr>
          <p:cNvCxnSpPr/>
          <p:nvPr/>
        </p:nvCxnSpPr>
        <p:spPr>
          <a:xfrm>
            <a:off x="6716405" y="1696710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4000CC-D5DB-F048-7DD6-AA36505F6C43}"/>
              </a:ext>
            </a:extLst>
          </p:cNvPr>
          <p:cNvSpPr txBox="1"/>
          <p:nvPr/>
        </p:nvSpPr>
        <p:spPr>
          <a:xfrm>
            <a:off x="6739783" y="1705569"/>
            <a:ext cx="469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1º As alíquotas de referência serão fixadas no ano anterior ao de sua vigência, não se aplicando o disposto no art. 150, III, ‘c’, da Constituição Federal, com base em cálculos realizados pelo </a:t>
            </a:r>
            <a:r>
              <a:rPr lang="pt-BR" sz="2000" b="1" dirty="0">
                <a:latin typeface="Tw Cen MT" panose="020B0602020104020603" pitchFamily="34" charset="0"/>
              </a:rPr>
              <a:t>Ministério da Fazenda e pelo Conselho Federativo do Imposto de Bens e Serviços</a:t>
            </a:r>
            <a:endParaRPr lang="pt-BR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91F42C4-4DA8-B999-7DAC-E6B692E373D5}"/>
              </a:ext>
            </a:extLst>
          </p:cNvPr>
          <p:cNvGrpSpPr/>
          <p:nvPr/>
        </p:nvGrpSpPr>
        <p:grpSpPr>
          <a:xfrm>
            <a:off x="675503" y="1412759"/>
            <a:ext cx="5258830" cy="5028742"/>
            <a:chOff x="5610892" y="2083111"/>
            <a:chExt cx="1867438" cy="2298369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C5366E8-B496-29CE-780E-2D7817956DAE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C5E4F39-6C5E-3ED4-8AEC-12BD27A36590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1820089-B1AF-B2FB-476B-D3EED0F233BD}"/>
              </a:ext>
            </a:extLst>
          </p:cNvPr>
          <p:cNvGrpSpPr/>
          <p:nvPr/>
        </p:nvGrpSpPr>
        <p:grpSpPr>
          <a:xfrm>
            <a:off x="336527" y="1250143"/>
            <a:ext cx="2247646" cy="531729"/>
            <a:chOff x="5346332" y="1949882"/>
            <a:chExt cx="1287822" cy="435627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4B0FE987-640B-8961-F13E-FEB471DC25DC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  <p:sp>
          <p:nvSpPr>
            <p:cNvPr id="11" name="Retângulo: Cantos Superiores Arredondados 10">
              <a:extLst>
                <a:ext uri="{FF2B5EF4-FFF2-40B4-BE49-F238E27FC236}">
                  <a16:creationId xmlns:a16="http://schemas.microsoft.com/office/drawing/2014/main" id="{ADA52DD0-80A2-9E05-E6C3-21B502DE9BD5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Art. 130 da ADCT </a:t>
              </a: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398B318-2FDC-7F7B-242B-D99B0C290546}"/>
              </a:ext>
            </a:extLst>
          </p:cNvPr>
          <p:cNvSpPr txBox="1"/>
          <p:nvPr/>
        </p:nvSpPr>
        <p:spPr>
          <a:xfrm>
            <a:off x="844065" y="407963"/>
            <a:ext cx="1081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Gill Sans MT" panose="020B0502020104020203" pitchFamily="34" charset="0"/>
              </a:rPr>
              <a:t>EMENDAS AO TEXTO NO SENADO FEDERAL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52247B2-40AF-A0B1-E0CE-0830DB5D01EC}"/>
              </a:ext>
            </a:extLst>
          </p:cNvPr>
          <p:cNvCxnSpPr/>
          <p:nvPr/>
        </p:nvCxnSpPr>
        <p:spPr>
          <a:xfrm>
            <a:off x="825714" y="1729177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E3A345-E86B-D3A1-BD26-46C300F60ACE}"/>
              </a:ext>
            </a:extLst>
          </p:cNvPr>
          <p:cNvSpPr txBox="1"/>
          <p:nvPr/>
        </p:nvSpPr>
        <p:spPr>
          <a:xfrm>
            <a:off x="839064" y="1713325"/>
            <a:ext cx="48048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5º Os entes federativos e o Conselho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Federativo do Imposto sobre Bens e Serviços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fornecerão ao Tribunal de Contas da União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as informações necessárias para o cálculo a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que se referem os §§ 1º e 3º.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F815F1E-BFE6-36C5-FB03-086360133494}"/>
              </a:ext>
            </a:extLst>
          </p:cNvPr>
          <p:cNvGrpSpPr/>
          <p:nvPr/>
        </p:nvGrpSpPr>
        <p:grpSpPr>
          <a:xfrm>
            <a:off x="6586457" y="1380292"/>
            <a:ext cx="5185413" cy="5168789"/>
            <a:chOff x="5610892" y="2083111"/>
            <a:chExt cx="1867438" cy="2298369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569534E-867C-5D8C-BCDD-54F2C1028881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FEC5224-CF7C-4DA0-E131-084C5796DA06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098A4C3-C651-8CF6-A943-6CD46EFEE399}"/>
              </a:ext>
            </a:extLst>
          </p:cNvPr>
          <p:cNvGrpSpPr/>
          <p:nvPr/>
        </p:nvGrpSpPr>
        <p:grpSpPr>
          <a:xfrm>
            <a:off x="6257667" y="1217676"/>
            <a:ext cx="1600477" cy="531729"/>
            <a:chOff x="5346332" y="1949882"/>
            <a:chExt cx="1287822" cy="435627"/>
          </a:xfrm>
        </p:grpSpPr>
        <p:sp>
          <p:nvSpPr>
            <p:cNvPr id="60" name="Retângulo: Cantos Superiores Arredondados 59">
              <a:extLst>
                <a:ext uri="{FF2B5EF4-FFF2-40B4-BE49-F238E27FC236}">
                  <a16:creationId xmlns:a16="http://schemas.microsoft.com/office/drawing/2014/main" id="{A49664E6-3108-1903-119C-4FE3355739DF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Para </a:t>
              </a:r>
            </a:p>
          </p:txBody>
        </p:sp>
        <p:sp>
          <p:nvSpPr>
            <p:cNvPr id="61" name="Triângulo isósceles 60">
              <a:extLst>
                <a:ext uri="{FF2B5EF4-FFF2-40B4-BE49-F238E27FC236}">
                  <a16:creationId xmlns:a16="http://schemas.microsoft.com/office/drawing/2014/main" id="{C09F5633-DB5E-5A1B-22A1-A7AB7CA397D8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D99FA85-4285-A2D9-6758-75B6EAE59526}"/>
              </a:ext>
            </a:extLst>
          </p:cNvPr>
          <p:cNvCxnSpPr/>
          <p:nvPr/>
        </p:nvCxnSpPr>
        <p:spPr>
          <a:xfrm>
            <a:off x="6716405" y="1696710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4000CC-D5DB-F048-7DD6-AA36505F6C43}"/>
              </a:ext>
            </a:extLst>
          </p:cNvPr>
          <p:cNvSpPr txBox="1"/>
          <p:nvPr/>
        </p:nvSpPr>
        <p:spPr>
          <a:xfrm>
            <a:off x="6739783" y="1705569"/>
            <a:ext cx="469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5º Nos cálculos das alíquotas de que trata o caput, deverá ser considerada a arrecadação dos tributos previstos nos arts. 156-A e 195, V, ambos da Constituição Federal, cuja cobrança tenha se iniciado antes dos períodos de que tratam os incisos I (</a:t>
            </a:r>
            <a:r>
              <a:rPr lang="pt-BR" sz="2000" b="1" dirty="0">
                <a:latin typeface="Tw Cen MT" panose="020B0602020104020603" pitchFamily="34" charset="0"/>
              </a:rPr>
              <a:t>2026</a:t>
            </a:r>
            <a:r>
              <a:rPr lang="pt-BR" sz="2000" dirty="0">
                <a:latin typeface="Tw Cen MT" panose="020B0602020104020603" pitchFamily="34" charset="0"/>
              </a:rPr>
              <a:t>) e II (</a:t>
            </a:r>
            <a:r>
              <a:rPr lang="pt-BR" sz="2000" b="1" dirty="0">
                <a:latin typeface="Tw Cen MT" panose="020B0602020104020603" pitchFamily="34" charset="0"/>
              </a:rPr>
              <a:t>2028</a:t>
            </a:r>
            <a:r>
              <a:rPr lang="pt-BR" sz="2000" dirty="0">
                <a:latin typeface="Tw Cen MT" panose="020B0602020104020603" pitchFamily="34" charset="0"/>
              </a:rPr>
              <a:t>) deste artigo, respectivamente.</a:t>
            </a:r>
            <a:endParaRPr lang="pt-BR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91F42C4-4DA8-B999-7DAC-E6B692E373D5}"/>
              </a:ext>
            </a:extLst>
          </p:cNvPr>
          <p:cNvGrpSpPr/>
          <p:nvPr/>
        </p:nvGrpSpPr>
        <p:grpSpPr>
          <a:xfrm>
            <a:off x="675503" y="1412759"/>
            <a:ext cx="5258830" cy="5028742"/>
            <a:chOff x="5610892" y="2083111"/>
            <a:chExt cx="1867438" cy="2298369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C5366E8-B496-29CE-780E-2D7817956DAE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C5E4F39-6C5E-3ED4-8AEC-12BD27A36590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1820089-B1AF-B2FB-476B-D3EED0F233BD}"/>
              </a:ext>
            </a:extLst>
          </p:cNvPr>
          <p:cNvGrpSpPr/>
          <p:nvPr/>
        </p:nvGrpSpPr>
        <p:grpSpPr>
          <a:xfrm>
            <a:off x="336527" y="1250143"/>
            <a:ext cx="2274150" cy="531729"/>
            <a:chOff x="5346332" y="1949882"/>
            <a:chExt cx="1287822" cy="435627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4B0FE987-640B-8961-F13E-FEB471DC25DC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  <p:sp>
          <p:nvSpPr>
            <p:cNvPr id="11" name="Retângulo: Cantos Superiores Arredondados 10">
              <a:extLst>
                <a:ext uri="{FF2B5EF4-FFF2-40B4-BE49-F238E27FC236}">
                  <a16:creationId xmlns:a16="http://schemas.microsoft.com/office/drawing/2014/main" id="{ADA52DD0-80A2-9E05-E6C3-21B502DE9BD5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Art. 130 da ADCT</a:t>
              </a: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398B318-2FDC-7F7B-242B-D99B0C290546}"/>
              </a:ext>
            </a:extLst>
          </p:cNvPr>
          <p:cNvSpPr txBox="1"/>
          <p:nvPr/>
        </p:nvSpPr>
        <p:spPr>
          <a:xfrm>
            <a:off x="844065" y="407963"/>
            <a:ext cx="1081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Gill Sans MT" panose="020B0502020104020203" pitchFamily="34" charset="0"/>
              </a:rPr>
              <a:t>EMENDAS AO TEXTO NO SENADO FEDERAL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52247B2-40AF-A0B1-E0CE-0830DB5D01EC}"/>
              </a:ext>
            </a:extLst>
          </p:cNvPr>
          <p:cNvCxnSpPr/>
          <p:nvPr/>
        </p:nvCxnSpPr>
        <p:spPr>
          <a:xfrm>
            <a:off x="825714" y="1729177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E3A345-E86B-D3A1-BD26-46C300F60ACE}"/>
              </a:ext>
            </a:extLst>
          </p:cNvPr>
          <p:cNvSpPr txBox="1"/>
          <p:nvPr/>
        </p:nvSpPr>
        <p:spPr>
          <a:xfrm>
            <a:off x="839064" y="1713325"/>
            <a:ext cx="50248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6º Nos cálculos das alíquotas de que trata 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caput, deverá ser considerada a arrecadação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dos tributos previstos nos arts. 156-A e 195, V,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ambos da Constituição Federal, cuja cobrança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 tenha sido iniciada antes dos períodos de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que tratam os incisos I e II deste artigo,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respectivamente.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F815F1E-BFE6-36C5-FB03-086360133494}"/>
              </a:ext>
            </a:extLst>
          </p:cNvPr>
          <p:cNvGrpSpPr/>
          <p:nvPr/>
        </p:nvGrpSpPr>
        <p:grpSpPr>
          <a:xfrm>
            <a:off x="6586457" y="1380292"/>
            <a:ext cx="5185413" cy="5168789"/>
            <a:chOff x="5610892" y="2083111"/>
            <a:chExt cx="1867438" cy="2298369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569534E-867C-5D8C-BCDD-54F2C1028881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FEC5224-CF7C-4DA0-E131-084C5796DA06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098A4C3-C651-8CF6-A943-6CD46EFEE399}"/>
              </a:ext>
            </a:extLst>
          </p:cNvPr>
          <p:cNvGrpSpPr/>
          <p:nvPr/>
        </p:nvGrpSpPr>
        <p:grpSpPr>
          <a:xfrm>
            <a:off x="6257667" y="1217676"/>
            <a:ext cx="1600477" cy="531729"/>
            <a:chOff x="5346332" y="1949882"/>
            <a:chExt cx="1287822" cy="435627"/>
          </a:xfrm>
        </p:grpSpPr>
        <p:sp>
          <p:nvSpPr>
            <p:cNvPr id="60" name="Retângulo: Cantos Superiores Arredondados 59">
              <a:extLst>
                <a:ext uri="{FF2B5EF4-FFF2-40B4-BE49-F238E27FC236}">
                  <a16:creationId xmlns:a16="http://schemas.microsoft.com/office/drawing/2014/main" id="{A49664E6-3108-1903-119C-4FE3355739DF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Para </a:t>
              </a:r>
            </a:p>
          </p:txBody>
        </p:sp>
        <p:sp>
          <p:nvSpPr>
            <p:cNvPr id="61" name="Triângulo isósceles 60">
              <a:extLst>
                <a:ext uri="{FF2B5EF4-FFF2-40B4-BE49-F238E27FC236}">
                  <a16:creationId xmlns:a16="http://schemas.microsoft.com/office/drawing/2014/main" id="{C09F5633-DB5E-5A1B-22A1-A7AB7CA397D8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D99FA85-4285-A2D9-6758-75B6EAE59526}"/>
              </a:ext>
            </a:extLst>
          </p:cNvPr>
          <p:cNvCxnSpPr/>
          <p:nvPr/>
        </p:nvCxnSpPr>
        <p:spPr>
          <a:xfrm>
            <a:off x="6716405" y="1696710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4000CC-D5DB-F048-7DD6-AA36505F6C43}"/>
              </a:ext>
            </a:extLst>
          </p:cNvPr>
          <p:cNvSpPr txBox="1"/>
          <p:nvPr/>
        </p:nvSpPr>
        <p:spPr>
          <a:xfrm>
            <a:off x="6739783" y="1705569"/>
            <a:ext cx="469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6º O cálculo das alíquotas a que se refere o § 1º será realizado pelo </a:t>
            </a:r>
            <a:r>
              <a:rPr lang="pt-BR" sz="2000" b="1" dirty="0">
                <a:latin typeface="Tw Cen MT" panose="020B0602020104020603" pitchFamily="34" charset="0"/>
              </a:rPr>
              <a:t>Ministério da Fazenda</a:t>
            </a:r>
            <a:r>
              <a:rPr lang="pt-BR" sz="2000" dirty="0">
                <a:latin typeface="Tw Cen MT" panose="020B0602020104020603" pitchFamily="34" charset="0"/>
              </a:rPr>
              <a:t>, para a alíquota do tributo previsto no art. 195, V, e pelo </a:t>
            </a:r>
            <a:r>
              <a:rPr lang="pt-BR" sz="2000" b="1" dirty="0">
                <a:latin typeface="Tw Cen MT" panose="020B0602020104020603" pitchFamily="34" charset="0"/>
              </a:rPr>
              <a:t>Conselho Federativo do Imposto de Bens e Serviços</a:t>
            </a:r>
            <a:r>
              <a:rPr lang="pt-BR" sz="2000" dirty="0">
                <a:latin typeface="Tw Cen MT" panose="020B0602020104020603" pitchFamily="34" charset="0"/>
              </a:rPr>
              <a:t>, para o tributo previsto no art. 156-A.” (NR)</a:t>
            </a:r>
            <a:endParaRPr lang="pt-BR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91F42C4-4DA8-B999-7DAC-E6B692E373D5}"/>
              </a:ext>
            </a:extLst>
          </p:cNvPr>
          <p:cNvGrpSpPr/>
          <p:nvPr/>
        </p:nvGrpSpPr>
        <p:grpSpPr>
          <a:xfrm>
            <a:off x="675503" y="1412759"/>
            <a:ext cx="5258830" cy="5028742"/>
            <a:chOff x="5610892" y="2083111"/>
            <a:chExt cx="1867438" cy="2298369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C5366E8-B496-29CE-780E-2D7817956DAE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C5E4F39-6C5E-3ED4-8AEC-12BD27A36590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1820089-B1AF-B2FB-476B-D3EED0F233BD}"/>
              </a:ext>
            </a:extLst>
          </p:cNvPr>
          <p:cNvGrpSpPr/>
          <p:nvPr/>
        </p:nvGrpSpPr>
        <p:grpSpPr>
          <a:xfrm>
            <a:off x="336527" y="1250143"/>
            <a:ext cx="2101871" cy="531729"/>
            <a:chOff x="5346332" y="1949882"/>
            <a:chExt cx="1287822" cy="435627"/>
          </a:xfrm>
        </p:grpSpPr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4B0FE987-640B-8961-F13E-FEB471DC25DC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  <p:sp>
          <p:nvSpPr>
            <p:cNvPr id="11" name="Retângulo: Cantos Superiores Arredondados 10">
              <a:extLst>
                <a:ext uri="{FF2B5EF4-FFF2-40B4-BE49-F238E27FC236}">
                  <a16:creationId xmlns:a16="http://schemas.microsoft.com/office/drawing/2014/main" id="{ADA52DD0-80A2-9E05-E6C3-21B502DE9BD5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E373A"/>
                </a:gs>
                <a:gs pos="100000">
                  <a:srgbClr val="FF72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Art. 130 da ADCT</a:t>
              </a: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398B318-2FDC-7F7B-242B-D99B0C290546}"/>
              </a:ext>
            </a:extLst>
          </p:cNvPr>
          <p:cNvSpPr txBox="1"/>
          <p:nvPr/>
        </p:nvSpPr>
        <p:spPr>
          <a:xfrm>
            <a:off x="844065" y="407963"/>
            <a:ext cx="1081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Gill Sans MT" panose="020B0502020104020203" pitchFamily="34" charset="0"/>
              </a:rPr>
              <a:t>EMENDAS AO TEXTO NO SENADO FEDERAL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52247B2-40AF-A0B1-E0CE-0830DB5D01EC}"/>
              </a:ext>
            </a:extLst>
          </p:cNvPr>
          <p:cNvCxnSpPr/>
          <p:nvPr/>
        </p:nvCxnSpPr>
        <p:spPr>
          <a:xfrm>
            <a:off x="825714" y="1729177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E3A345-E86B-D3A1-BD26-46C300F60ACE}"/>
              </a:ext>
            </a:extLst>
          </p:cNvPr>
          <p:cNvSpPr txBox="1"/>
          <p:nvPr/>
        </p:nvSpPr>
        <p:spPr>
          <a:xfrm>
            <a:off x="839064" y="1713325"/>
            <a:ext cx="50283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§ 7º O cálculo das alíquotas a que se refere 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§ 1º será realizado com base em proposta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encaminhada pelo Ministério da Fazenda, que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deverá fornecer todos os subsídios necessários,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mediante o compartilhamento de dados e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informações, inclusive as protegidas por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sigilo fiscal, cujo formato e conteúdo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deverão ser regulamentados pelo </a:t>
            </a:r>
          </a:p>
          <a:p>
            <a:r>
              <a:rPr lang="pt-BR" sz="2000" dirty="0">
                <a:latin typeface="Tw Cen MT" panose="020B0602020104020603" pitchFamily="34" charset="0"/>
              </a:rPr>
              <a:t>Tribunal de Contas da União.”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F815F1E-BFE6-36C5-FB03-086360133494}"/>
              </a:ext>
            </a:extLst>
          </p:cNvPr>
          <p:cNvGrpSpPr/>
          <p:nvPr/>
        </p:nvGrpSpPr>
        <p:grpSpPr>
          <a:xfrm>
            <a:off x="6586457" y="1380292"/>
            <a:ext cx="5185413" cy="5168789"/>
            <a:chOff x="5610892" y="2083111"/>
            <a:chExt cx="1867438" cy="2298369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B569534E-867C-5D8C-BCDD-54F2C1028881}"/>
                </a:ext>
              </a:extLst>
            </p:cNvPr>
            <p:cNvSpPr/>
            <p:nvPr/>
          </p:nvSpPr>
          <p:spPr>
            <a:xfrm rot="10800000">
              <a:off x="5610892" y="2083111"/>
              <a:ext cx="1867438" cy="2298369"/>
            </a:xfrm>
            <a:custGeom>
              <a:avLst/>
              <a:gdLst>
                <a:gd name="connsiteX0" fmla="*/ 1867437 w 1867438"/>
                <a:gd name="connsiteY0" fmla="*/ 2298369 h 2298369"/>
                <a:gd name="connsiteX1" fmla="*/ 0 w 1867438"/>
                <a:gd name="connsiteY1" fmla="*/ 2298369 h 2298369"/>
                <a:gd name="connsiteX2" fmla="*/ 0 w 1867438"/>
                <a:gd name="connsiteY2" fmla="*/ 1293719 h 2298369"/>
                <a:gd name="connsiteX3" fmla="*/ 838252 w 1867438"/>
                <a:gd name="connsiteY3" fmla="*/ 364820 h 2298369"/>
                <a:gd name="connsiteX4" fmla="*/ 933710 w 1867438"/>
                <a:gd name="connsiteY4" fmla="*/ 360000 h 2298369"/>
                <a:gd name="connsiteX5" fmla="*/ 844177 w 1867438"/>
                <a:gd name="connsiteY5" fmla="*/ 360000 h 2298369"/>
                <a:gd name="connsiteX6" fmla="*/ 1024177 w 1867438"/>
                <a:gd name="connsiteY6" fmla="*/ 0 h 2298369"/>
                <a:gd name="connsiteX7" fmla="*/ 1204177 w 1867438"/>
                <a:gd name="connsiteY7" fmla="*/ 360000 h 2298369"/>
                <a:gd name="connsiteX8" fmla="*/ 1867438 w 1867438"/>
                <a:gd name="connsiteY8" fmla="*/ 360001 h 22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438" h="2298369">
                  <a:moveTo>
                    <a:pt x="1867437" y="2298369"/>
                  </a:moveTo>
                  <a:lnTo>
                    <a:pt x="0" y="2298369"/>
                  </a:lnTo>
                  <a:lnTo>
                    <a:pt x="0" y="1293719"/>
                  </a:lnTo>
                  <a:cubicBezTo>
                    <a:pt x="0" y="810270"/>
                    <a:pt x="367418" y="412636"/>
                    <a:pt x="838252" y="364820"/>
                  </a:cubicBezTo>
                  <a:lnTo>
                    <a:pt x="933710" y="360000"/>
                  </a:lnTo>
                  <a:lnTo>
                    <a:pt x="844177" y="360000"/>
                  </a:lnTo>
                  <a:lnTo>
                    <a:pt x="1024177" y="0"/>
                  </a:lnTo>
                  <a:lnTo>
                    <a:pt x="1204177" y="360000"/>
                  </a:lnTo>
                  <a:lnTo>
                    <a:pt x="1867438" y="360001"/>
                  </a:lnTo>
                  <a:close/>
                </a:path>
              </a:pathLst>
            </a:cu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FEC5224-CF7C-4DA0-E131-084C5796DA06}"/>
                </a:ext>
              </a:extLst>
            </p:cNvPr>
            <p:cNvSpPr/>
            <p:nvPr/>
          </p:nvSpPr>
          <p:spPr>
            <a:xfrm rot="5400000">
              <a:off x="5556671" y="2137334"/>
              <a:ext cx="1975881" cy="1867437"/>
            </a:xfrm>
            <a:custGeom>
              <a:avLst/>
              <a:gdLst>
                <a:gd name="connsiteX0" fmla="*/ 0 w 1938368"/>
                <a:gd name="connsiteY0" fmla="*/ 1867437 h 1867437"/>
                <a:gd name="connsiteX1" fmla="*/ 0 w 1938368"/>
                <a:gd name="connsiteY1" fmla="*/ 14641 h 1867437"/>
                <a:gd name="connsiteX2" fmla="*/ 39643 w 1938368"/>
                <a:gd name="connsiteY2" fmla="*/ 8713 h 1867437"/>
                <a:gd name="connsiteX3" fmla="*/ 215759 w 1938368"/>
                <a:gd name="connsiteY3" fmla="*/ 0 h 1867437"/>
                <a:gd name="connsiteX4" fmla="*/ 215778 w 1938368"/>
                <a:gd name="connsiteY4" fmla="*/ 0 h 1867437"/>
                <a:gd name="connsiteX5" fmla="*/ 391895 w 1938368"/>
                <a:gd name="connsiteY5" fmla="*/ 8713 h 1867437"/>
                <a:gd name="connsiteX6" fmla="*/ 1929475 w 1938368"/>
                <a:gd name="connsiteY6" fmla="*/ 1515126 h 1867437"/>
                <a:gd name="connsiteX7" fmla="*/ 1938368 w 1938368"/>
                <a:gd name="connsiteY7" fmla="*/ 1687676 h 1867437"/>
                <a:gd name="connsiteX8" fmla="*/ 1938368 w 1938368"/>
                <a:gd name="connsiteY8" fmla="*/ 1687688 h 1867437"/>
                <a:gd name="connsiteX9" fmla="*/ 1929475 w 1938368"/>
                <a:gd name="connsiteY9" fmla="*/ 1860237 h 1867437"/>
                <a:gd name="connsiteX10" fmla="*/ 1928353 w 1938368"/>
                <a:gd name="connsiteY10" fmla="*/ 1867437 h 18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68" h="1867437">
                  <a:moveTo>
                    <a:pt x="0" y="1867437"/>
                  </a:moveTo>
                  <a:lnTo>
                    <a:pt x="0" y="14641"/>
                  </a:lnTo>
                  <a:lnTo>
                    <a:pt x="39643" y="8713"/>
                  </a:lnTo>
                  <a:lnTo>
                    <a:pt x="215759" y="0"/>
                  </a:lnTo>
                  <a:lnTo>
                    <a:pt x="215778" y="0"/>
                  </a:lnTo>
                  <a:lnTo>
                    <a:pt x="391895" y="8713"/>
                  </a:lnTo>
                  <a:cubicBezTo>
                    <a:pt x="1202617" y="89378"/>
                    <a:pt x="1847142" y="720837"/>
                    <a:pt x="1929475" y="1515126"/>
                  </a:cubicBezTo>
                  <a:lnTo>
                    <a:pt x="1938368" y="1687676"/>
                  </a:lnTo>
                  <a:lnTo>
                    <a:pt x="1938368" y="1687688"/>
                  </a:lnTo>
                  <a:lnTo>
                    <a:pt x="1929475" y="1860237"/>
                  </a:lnTo>
                  <a:lnTo>
                    <a:pt x="1928353" y="1867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252000" rtlCol="0" anchor="t" anchorCtr="0"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098A4C3-C651-8CF6-A943-6CD46EFEE399}"/>
              </a:ext>
            </a:extLst>
          </p:cNvPr>
          <p:cNvGrpSpPr/>
          <p:nvPr/>
        </p:nvGrpSpPr>
        <p:grpSpPr>
          <a:xfrm>
            <a:off x="6257667" y="1217676"/>
            <a:ext cx="1600477" cy="531729"/>
            <a:chOff x="5346332" y="1949882"/>
            <a:chExt cx="1287822" cy="435627"/>
          </a:xfrm>
        </p:grpSpPr>
        <p:sp>
          <p:nvSpPr>
            <p:cNvPr id="60" name="Retângulo: Cantos Superiores Arredondados 59">
              <a:extLst>
                <a:ext uri="{FF2B5EF4-FFF2-40B4-BE49-F238E27FC236}">
                  <a16:creationId xmlns:a16="http://schemas.microsoft.com/office/drawing/2014/main" id="{A49664E6-3108-1903-119C-4FE3355739DF}"/>
                </a:ext>
              </a:extLst>
            </p:cNvPr>
            <p:cNvSpPr/>
            <p:nvPr/>
          </p:nvSpPr>
          <p:spPr>
            <a:xfrm rot="5400000">
              <a:off x="5860629" y="1435586"/>
              <a:ext cx="259229" cy="128782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410E"/>
                </a:gs>
                <a:gs pos="100000">
                  <a:srgbClr val="FEAA1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r>
                <a:rPr lang="pt-BR" b="1" dirty="0">
                  <a:latin typeface="Gill Sans MT" panose="020B0502020104020203" pitchFamily="34" charset="0"/>
                </a:rPr>
                <a:t>Para </a:t>
              </a:r>
            </a:p>
          </p:txBody>
        </p:sp>
        <p:sp>
          <p:nvSpPr>
            <p:cNvPr id="61" name="Triângulo isósceles 60">
              <a:extLst>
                <a:ext uri="{FF2B5EF4-FFF2-40B4-BE49-F238E27FC236}">
                  <a16:creationId xmlns:a16="http://schemas.microsoft.com/office/drawing/2014/main" id="{C09F5633-DB5E-5A1B-22A1-A7AB7CA397D8}"/>
                </a:ext>
              </a:extLst>
            </p:cNvPr>
            <p:cNvSpPr/>
            <p:nvPr/>
          </p:nvSpPr>
          <p:spPr>
            <a:xfrm rot="10800000">
              <a:off x="5346332" y="2209109"/>
              <a:ext cx="264557" cy="176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Gill Sans MT" panose="020B0502020104020203" pitchFamily="34" charset="0"/>
              </a:endParaRP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D99FA85-4285-A2D9-6758-75B6EAE59526}"/>
              </a:ext>
            </a:extLst>
          </p:cNvPr>
          <p:cNvCxnSpPr/>
          <p:nvPr/>
        </p:nvCxnSpPr>
        <p:spPr>
          <a:xfrm>
            <a:off x="6716405" y="1696710"/>
            <a:ext cx="0" cy="324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4000CC-D5DB-F048-7DD6-AA36505F6C43}"/>
              </a:ext>
            </a:extLst>
          </p:cNvPr>
          <p:cNvSpPr txBox="1"/>
          <p:nvPr/>
        </p:nvSpPr>
        <p:spPr>
          <a:xfrm>
            <a:off x="6739783" y="1705569"/>
            <a:ext cx="469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w Cen MT" panose="020B0602020104020603" pitchFamily="34" charset="0"/>
              </a:rPr>
              <a:t>Suprima-se</a:t>
            </a:r>
            <a:r>
              <a:rPr lang="pt-BR" sz="2000" dirty="0">
                <a:latin typeface="Tw Cen MT" panose="020B0602020104020603" pitchFamily="34" charset="0"/>
              </a:rPr>
              <a:t> o §7º do art. 130 dos ADCT da Constituição Federal, nos termos do art. 2º da Proposta de Emenda à Constituição nº 45, de 2019 </a:t>
            </a:r>
            <a:endParaRPr lang="pt-BR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33A1E9-202B-E1E6-1144-297E0814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36" y="0"/>
            <a:ext cx="6096000" cy="3429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8D304059-BE96-80F0-39F1-FC9E088A81CA}"/>
              </a:ext>
            </a:extLst>
          </p:cNvPr>
          <p:cNvGrpSpPr/>
          <p:nvPr/>
        </p:nvGrpSpPr>
        <p:grpSpPr>
          <a:xfrm>
            <a:off x="3407414" y="5396163"/>
            <a:ext cx="5849678" cy="1051919"/>
            <a:chOff x="3232538" y="3896144"/>
            <a:chExt cx="5849678" cy="105191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15D6AF4-A781-CA14-9CA6-D4E65537E2C3}"/>
                </a:ext>
              </a:extLst>
            </p:cNvPr>
            <p:cNvSpPr txBox="1"/>
            <p:nvPr/>
          </p:nvSpPr>
          <p:spPr>
            <a:xfrm>
              <a:off x="4003589" y="4578731"/>
              <a:ext cx="4522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https://www.anfip.org.br/reforma-tributaria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3E796BF-DB65-9C74-8AFC-3B63C1FA8B86}"/>
                </a:ext>
              </a:extLst>
            </p:cNvPr>
            <p:cNvSpPr txBox="1"/>
            <p:nvPr/>
          </p:nvSpPr>
          <p:spPr>
            <a:xfrm>
              <a:off x="3232538" y="3896144"/>
              <a:ext cx="58496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Acompanhe a Reforma Tributária no Hotsite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BEEE58-DE76-C57B-F4A5-BCADC2756EF9}"/>
              </a:ext>
            </a:extLst>
          </p:cNvPr>
          <p:cNvSpPr txBox="1"/>
          <p:nvPr/>
        </p:nvSpPr>
        <p:spPr>
          <a:xfrm>
            <a:off x="2727221" y="3590609"/>
            <a:ext cx="73292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Gilberto Pereira</a:t>
            </a:r>
          </a:p>
          <a:p>
            <a:pPr algn="ctr"/>
            <a:r>
              <a:rPr lang="pt-BR" sz="2000" dirty="0">
                <a:latin typeface="Bahnschrift Light" panose="020B0502040204020203" pitchFamily="34" charset="0"/>
              </a:rPr>
              <a:t>Vice-Presidente de Estudos e Assuntos Tributários</a:t>
            </a:r>
          </a:p>
          <a:p>
            <a:pPr algn="ctr"/>
            <a:r>
              <a:rPr lang="pt-BR" sz="2000" dirty="0">
                <a:latin typeface="Bahnschrift Light" panose="020B0502040204020203" pitchFamily="34" charset="0"/>
              </a:rPr>
              <a:t>da ANFIP</a:t>
            </a:r>
          </a:p>
          <a:p>
            <a:pPr algn="ctr"/>
            <a:endParaRPr lang="pt-BR" sz="2000" dirty="0">
              <a:latin typeface="Bahnschrift Light" panose="020B0502040204020203" pitchFamily="34" charset="0"/>
            </a:endParaRPr>
          </a:p>
          <a:p>
            <a:pPr algn="ctr"/>
            <a:r>
              <a:rPr lang="pt-BR" sz="2000" dirty="0">
                <a:latin typeface="Bahnschrift Light" panose="020B0502040204020203" pitchFamily="34" charset="0"/>
              </a:rPr>
              <a:t>Associação dos Auditores Fiscais da Receita Federal do Brasil</a:t>
            </a:r>
          </a:p>
        </p:txBody>
      </p:sp>
    </p:spTree>
    <p:extLst>
      <p:ext uri="{BB962C8B-B14F-4D97-AF65-F5344CB8AC3E}">
        <p14:creationId xmlns:p14="http://schemas.microsoft.com/office/powerpoint/2010/main" val="3552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DeTexto 51">
            <a:extLst>
              <a:ext uri="{FF2B5EF4-FFF2-40B4-BE49-F238E27FC236}">
                <a16:creationId xmlns:a16="http://schemas.microsoft.com/office/drawing/2014/main" id="{C639D763-AC5C-A03D-E288-A8BF3FEBB7DA}"/>
              </a:ext>
            </a:extLst>
          </p:cNvPr>
          <p:cNvSpPr txBox="1"/>
          <p:nvPr/>
        </p:nvSpPr>
        <p:spPr>
          <a:xfrm rot="10800000" flipV="1">
            <a:off x="2368442" y="764698"/>
            <a:ext cx="31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13D6FEB-F5CF-039C-9270-4F07909B776E}"/>
              </a:ext>
            </a:extLst>
          </p:cNvPr>
          <p:cNvGrpSpPr/>
          <p:nvPr/>
        </p:nvGrpSpPr>
        <p:grpSpPr>
          <a:xfrm>
            <a:off x="2751439" y="930876"/>
            <a:ext cx="6685351" cy="5708821"/>
            <a:chOff x="4323456" y="1877835"/>
            <a:chExt cx="3837838" cy="3802170"/>
          </a:xfrm>
        </p:grpSpPr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C18889C-BC5F-3B2C-BFF5-B6E4436DEBFA}"/>
                </a:ext>
              </a:extLst>
            </p:cNvPr>
            <p:cNvSpPr/>
            <p:nvPr/>
          </p:nvSpPr>
          <p:spPr>
            <a:xfrm>
              <a:off x="4323456" y="1877835"/>
              <a:ext cx="1835425" cy="1835426"/>
            </a:xfrm>
            <a:custGeom>
              <a:avLst/>
              <a:gdLst>
                <a:gd name="connsiteX0" fmla="*/ 1835425 w 1835425"/>
                <a:gd name="connsiteY0" fmla="*/ 0 h 1835426"/>
                <a:gd name="connsiteX1" fmla="*/ 1829668 w 1835425"/>
                <a:gd name="connsiteY1" fmla="*/ 114009 h 1835426"/>
                <a:gd name="connsiteX2" fmla="*/ 114008 w 1835425"/>
                <a:gd name="connsiteY2" fmla="*/ 1829669 h 1835426"/>
                <a:gd name="connsiteX3" fmla="*/ 0 w 1835425"/>
                <a:gd name="connsiteY3" fmla="*/ 1835426 h 1835426"/>
                <a:gd name="connsiteX4" fmla="*/ 6516 w 1835425"/>
                <a:gd name="connsiteY4" fmla="*/ 1706371 h 1835426"/>
                <a:gd name="connsiteX5" fmla="*/ 1706370 w 1835425"/>
                <a:gd name="connsiteY5" fmla="*/ 6517 h 1835426"/>
                <a:gd name="connsiteX6" fmla="*/ 1835425 w 1835425"/>
                <a:gd name="connsiteY6" fmla="*/ 0 h 18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425" h="1835426">
                  <a:moveTo>
                    <a:pt x="1835425" y="0"/>
                  </a:moveTo>
                  <a:lnTo>
                    <a:pt x="1829668" y="114009"/>
                  </a:lnTo>
                  <a:cubicBezTo>
                    <a:pt x="1737800" y="1018629"/>
                    <a:pt x="1018628" y="1737800"/>
                    <a:pt x="114008" y="1829669"/>
                  </a:cubicBezTo>
                  <a:lnTo>
                    <a:pt x="0" y="1835426"/>
                  </a:lnTo>
                  <a:lnTo>
                    <a:pt x="6516" y="1706371"/>
                  </a:lnTo>
                  <a:cubicBezTo>
                    <a:pt x="97539" y="810086"/>
                    <a:pt x="810086" y="97540"/>
                    <a:pt x="1706370" y="6517"/>
                  </a:cubicBezTo>
                  <a:lnTo>
                    <a:pt x="1835425" y="0"/>
                  </a:lnTo>
                  <a:close/>
                </a:path>
              </a:pathLst>
            </a:custGeom>
            <a:gradFill>
              <a:gsLst>
                <a:gs pos="10000">
                  <a:srgbClr val="FF410E"/>
                </a:gs>
                <a:gs pos="100000">
                  <a:srgbClr val="E89B1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64D03980-A443-98FD-1543-B7C228171500}"/>
                </a:ext>
              </a:extLst>
            </p:cNvPr>
            <p:cNvSpPr/>
            <p:nvPr/>
          </p:nvSpPr>
          <p:spPr>
            <a:xfrm>
              <a:off x="6290198" y="1877835"/>
              <a:ext cx="1835426" cy="1835426"/>
            </a:xfrm>
            <a:custGeom>
              <a:avLst/>
              <a:gdLst>
                <a:gd name="connsiteX0" fmla="*/ 0 w 1835426"/>
                <a:gd name="connsiteY0" fmla="*/ 0 h 1835426"/>
                <a:gd name="connsiteX1" fmla="*/ 129055 w 1835426"/>
                <a:gd name="connsiteY1" fmla="*/ 6517 h 1835426"/>
                <a:gd name="connsiteX2" fmla="*/ 1828909 w 1835426"/>
                <a:gd name="connsiteY2" fmla="*/ 1706371 h 1835426"/>
                <a:gd name="connsiteX3" fmla="*/ 1835426 w 1835426"/>
                <a:gd name="connsiteY3" fmla="*/ 1835426 h 1835426"/>
                <a:gd name="connsiteX4" fmla="*/ 1721417 w 1835426"/>
                <a:gd name="connsiteY4" fmla="*/ 1829669 h 1835426"/>
                <a:gd name="connsiteX5" fmla="*/ 5757 w 1835426"/>
                <a:gd name="connsiteY5" fmla="*/ 114009 h 1835426"/>
                <a:gd name="connsiteX6" fmla="*/ 0 w 1835426"/>
                <a:gd name="connsiteY6" fmla="*/ 0 h 18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426" h="1835426">
                  <a:moveTo>
                    <a:pt x="0" y="0"/>
                  </a:moveTo>
                  <a:lnTo>
                    <a:pt x="129055" y="6517"/>
                  </a:lnTo>
                  <a:cubicBezTo>
                    <a:pt x="1025340" y="97540"/>
                    <a:pt x="1737886" y="810086"/>
                    <a:pt x="1828909" y="1706371"/>
                  </a:cubicBezTo>
                  <a:lnTo>
                    <a:pt x="1835426" y="1835426"/>
                  </a:lnTo>
                  <a:lnTo>
                    <a:pt x="1721417" y="1829669"/>
                  </a:lnTo>
                  <a:cubicBezTo>
                    <a:pt x="816798" y="1737800"/>
                    <a:pt x="97626" y="1018629"/>
                    <a:pt x="5757" y="114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373A"/>
                </a:gs>
                <a:gs pos="100000">
                  <a:srgbClr val="EA697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D8545FC7-ECF3-326A-B045-D9086CFD92AD}"/>
                </a:ext>
              </a:extLst>
            </p:cNvPr>
            <p:cNvSpPr/>
            <p:nvPr/>
          </p:nvSpPr>
          <p:spPr>
            <a:xfrm>
              <a:off x="4323456" y="3844579"/>
              <a:ext cx="1835425" cy="1835426"/>
            </a:xfrm>
            <a:custGeom>
              <a:avLst/>
              <a:gdLst>
                <a:gd name="connsiteX0" fmla="*/ 0 w 1835425"/>
                <a:gd name="connsiteY0" fmla="*/ 0 h 1835426"/>
                <a:gd name="connsiteX1" fmla="*/ 114008 w 1835425"/>
                <a:gd name="connsiteY1" fmla="*/ 5757 h 1835426"/>
                <a:gd name="connsiteX2" fmla="*/ 1829668 w 1835425"/>
                <a:gd name="connsiteY2" fmla="*/ 1721417 h 1835426"/>
                <a:gd name="connsiteX3" fmla="*/ 1835425 w 1835425"/>
                <a:gd name="connsiteY3" fmla="*/ 1835426 h 1835426"/>
                <a:gd name="connsiteX4" fmla="*/ 1706370 w 1835425"/>
                <a:gd name="connsiteY4" fmla="*/ 1828909 h 1835426"/>
                <a:gd name="connsiteX5" fmla="*/ 6516 w 1835425"/>
                <a:gd name="connsiteY5" fmla="*/ 129055 h 1835426"/>
                <a:gd name="connsiteX6" fmla="*/ 0 w 1835425"/>
                <a:gd name="connsiteY6" fmla="*/ 0 h 18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425" h="1835426">
                  <a:moveTo>
                    <a:pt x="0" y="0"/>
                  </a:moveTo>
                  <a:lnTo>
                    <a:pt x="114008" y="5757"/>
                  </a:lnTo>
                  <a:cubicBezTo>
                    <a:pt x="1018628" y="97626"/>
                    <a:pt x="1737800" y="816798"/>
                    <a:pt x="1829668" y="1721417"/>
                  </a:cubicBezTo>
                  <a:lnTo>
                    <a:pt x="1835425" y="1835426"/>
                  </a:lnTo>
                  <a:lnTo>
                    <a:pt x="1706370" y="1828909"/>
                  </a:lnTo>
                  <a:cubicBezTo>
                    <a:pt x="810086" y="1737886"/>
                    <a:pt x="97539" y="1025340"/>
                    <a:pt x="6516" y="12905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">
                  <a:srgbClr val="0069AD"/>
                </a:gs>
                <a:gs pos="100000">
                  <a:srgbClr val="00A2E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E2678B0E-D5B3-3F39-6C00-E18DDFDB9CDB}"/>
                </a:ext>
              </a:extLst>
            </p:cNvPr>
            <p:cNvSpPr/>
            <p:nvPr/>
          </p:nvSpPr>
          <p:spPr>
            <a:xfrm>
              <a:off x="6290198" y="3844579"/>
              <a:ext cx="1835426" cy="1835426"/>
            </a:xfrm>
            <a:custGeom>
              <a:avLst/>
              <a:gdLst>
                <a:gd name="connsiteX0" fmla="*/ 1835426 w 1835426"/>
                <a:gd name="connsiteY0" fmla="*/ 0 h 1835426"/>
                <a:gd name="connsiteX1" fmla="*/ 1828909 w 1835426"/>
                <a:gd name="connsiteY1" fmla="*/ 129055 h 1835426"/>
                <a:gd name="connsiteX2" fmla="*/ 129055 w 1835426"/>
                <a:gd name="connsiteY2" fmla="*/ 1828909 h 1835426"/>
                <a:gd name="connsiteX3" fmla="*/ 0 w 1835426"/>
                <a:gd name="connsiteY3" fmla="*/ 1835426 h 1835426"/>
                <a:gd name="connsiteX4" fmla="*/ 5757 w 1835426"/>
                <a:gd name="connsiteY4" fmla="*/ 1721417 h 1835426"/>
                <a:gd name="connsiteX5" fmla="*/ 1721417 w 1835426"/>
                <a:gd name="connsiteY5" fmla="*/ 5757 h 1835426"/>
                <a:gd name="connsiteX6" fmla="*/ 1835426 w 1835426"/>
                <a:gd name="connsiteY6" fmla="*/ 0 h 18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426" h="1835426">
                  <a:moveTo>
                    <a:pt x="1835426" y="0"/>
                  </a:moveTo>
                  <a:lnTo>
                    <a:pt x="1828909" y="129055"/>
                  </a:lnTo>
                  <a:cubicBezTo>
                    <a:pt x="1737886" y="1025340"/>
                    <a:pt x="1025340" y="1737886"/>
                    <a:pt x="129055" y="1828909"/>
                  </a:cubicBezTo>
                  <a:lnTo>
                    <a:pt x="0" y="1835426"/>
                  </a:lnTo>
                  <a:lnTo>
                    <a:pt x="5757" y="1721417"/>
                  </a:lnTo>
                  <a:cubicBezTo>
                    <a:pt x="97626" y="816798"/>
                    <a:pt x="816798" y="97626"/>
                    <a:pt x="1721417" y="5757"/>
                  </a:cubicBezTo>
                  <a:lnTo>
                    <a:pt x="1835426" y="0"/>
                  </a:lnTo>
                  <a:close/>
                </a:path>
              </a:pathLst>
            </a:custGeom>
            <a:gradFill>
              <a:gsLst>
                <a:gs pos="10000">
                  <a:srgbClr val="2D9025"/>
                </a:gs>
                <a:gs pos="100000">
                  <a:srgbClr val="7FB04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59BCE44-D694-4714-7A72-9686D1D695A0}"/>
                </a:ext>
              </a:extLst>
            </p:cNvPr>
            <p:cNvSpPr/>
            <p:nvPr/>
          </p:nvSpPr>
          <p:spPr>
            <a:xfrm>
              <a:off x="4685540" y="2239920"/>
              <a:ext cx="3078000" cy="307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1EAB479-10F9-8E0A-D4CC-56D728DB8DE2}"/>
                </a:ext>
              </a:extLst>
            </p:cNvPr>
            <p:cNvSpPr/>
            <p:nvPr/>
          </p:nvSpPr>
          <p:spPr>
            <a:xfrm>
              <a:off x="4816940" y="2376801"/>
              <a:ext cx="2815200" cy="2815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CA4ABF7-6094-7DD3-DEB2-191F72BA128C}"/>
                </a:ext>
              </a:extLst>
            </p:cNvPr>
            <p:cNvSpPr txBox="1"/>
            <p:nvPr/>
          </p:nvSpPr>
          <p:spPr>
            <a:xfrm>
              <a:off x="4326279" y="2586621"/>
              <a:ext cx="3835015" cy="2090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Colegiado integrado pelas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representações associativas,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sindicais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e federativas dos servidores ocupantes de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cargos efetivos das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Administrações Tributárias da União,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Distrito Federal, Estados e Municípios,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constituído em 2019, para defender princípios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em defesa da sociedade, da redução da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desigualdade social e da </a:t>
              </a:r>
            </a:p>
            <a:p>
              <a:pPr algn="ctr"/>
              <a:r>
                <a:rPr lang="pt-BR" b="1" dirty="0">
                  <a:latin typeface="Gill Sans MT" panose="020B0502020104020203" pitchFamily="34" charset="0"/>
                </a:rPr>
                <a:t>administração tributária de Estado. 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17F126-2FA5-5B79-AB8A-653B16090ADE}"/>
              </a:ext>
            </a:extLst>
          </p:cNvPr>
          <p:cNvSpPr txBox="1"/>
          <p:nvPr/>
        </p:nvSpPr>
        <p:spPr>
          <a:xfrm>
            <a:off x="844065" y="284393"/>
            <a:ext cx="1081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Gill Sans MT" panose="020B0502020104020203" pitchFamily="34" charset="0"/>
              </a:rPr>
              <a:t>O QUE É O PACTO DE BRASÍLIA?</a:t>
            </a:r>
          </a:p>
        </p:txBody>
      </p:sp>
    </p:spTree>
    <p:extLst>
      <p:ext uri="{BB962C8B-B14F-4D97-AF65-F5344CB8AC3E}">
        <p14:creationId xmlns:p14="http://schemas.microsoft.com/office/powerpoint/2010/main" val="1405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9447AA2B-37D9-2425-EC6E-29CDA2733DBE}"/>
              </a:ext>
            </a:extLst>
          </p:cNvPr>
          <p:cNvGrpSpPr/>
          <p:nvPr/>
        </p:nvGrpSpPr>
        <p:grpSpPr>
          <a:xfrm>
            <a:off x="4088773" y="451695"/>
            <a:ext cx="3680460" cy="3680460"/>
            <a:chOff x="4088773" y="451695"/>
            <a:chExt cx="3680460" cy="3680460"/>
          </a:xfrm>
        </p:grpSpPr>
        <p:grpSp>
          <p:nvGrpSpPr>
            <p:cNvPr id="84" name="Google Shape;84;p1"/>
            <p:cNvGrpSpPr/>
            <p:nvPr/>
          </p:nvGrpSpPr>
          <p:grpSpPr>
            <a:xfrm>
              <a:off x="4088773" y="451695"/>
              <a:ext cx="3680460" cy="3680460"/>
              <a:chOff x="4031623" y="300118"/>
              <a:chExt cx="3820088" cy="3820088"/>
            </a:xfrm>
          </p:grpSpPr>
          <p:sp>
            <p:nvSpPr>
              <p:cNvPr id="85" name="Google Shape;85;p1"/>
              <p:cNvSpPr/>
              <p:nvPr/>
            </p:nvSpPr>
            <p:spPr>
              <a:xfrm>
                <a:off x="4031623" y="300118"/>
                <a:ext cx="3820088" cy="3820088"/>
              </a:xfrm>
              <a:prstGeom prst="ellipse">
                <a:avLst/>
              </a:prstGeom>
              <a:noFill/>
              <a:ln w="139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4290340" y="504879"/>
                <a:ext cx="3350211" cy="3350211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292100" dist="63500" dir="7800000" sx="102000" sy="102000" algn="tr" rotWithShape="0">
                  <a:srgbClr val="000000">
                    <a:alpha val="40784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"/>
            <p:cNvGrpSpPr/>
            <p:nvPr/>
          </p:nvGrpSpPr>
          <p:grpSpPr>
            <a:xfrm>
              <a:off x="4434393" y="2067516"/>
              <a:ext cx="3107653" cy="1438308"/>
              <a:chOff x="4511132" y="878350"/>
              <a:chExt cx="3107653" cy="1438308"/>
            </a:xfrm>
          </p:grpSpPr>
          <p:sp>
            <p:nvSpPr>
              <p:cNvPr id="248" name="Google Shape;248;p1"/>
              <p:cNvSpPr txBox="1"/>
              <p:nvPr/>
            </p:nvSpPr>
            <p:spPr>
              <a:xfrm>
                <a:off x="4511132" y="878350"/>
                <a:ext cx="3107653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0" u="none" strike="noStrike" cap="none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PACTO DE BRASÍLIA</a:t>
                </a:r>
                <a:endParaRPr sz="28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" name="Google Shape;249;p1"/>
              <p:cNvSpPr txBox="1"/>
              <p:nvPr/>
            </p:nvSpPr>
            <p:spPr>
              <a:xfrm>
                <a:off x="4908854" y="1793438"/>
                <a:ext cx="211019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 dirty="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15AAFD0F-734B-67DA-EA7E-43DCF54E8E94}"/>
              </a:ext>
            </a:extLst>
          </p:cNvPr>
          <p:cNvGrpSpPr/>
          <p:nvPr/>
        </p:nvGrpSpPr>
        <p:grpSpPr>
          <a:xfrm>
            <a:off x="3431651" y="-115514"/>
            <a:ext cx="4943335" cy="4750545"/>
            <a:chOff x="3431651" y="-115514"/>
            <a:chExt cx="4943335" cy="4750545"/>
          </a:xfrm>
        </p:grpSpPr>
        <p:sp>
          <p:nvSpPr>
            <p:cNvPr id="87" name="Google Shape;87;p1"/>
            <p:cNvSpPr/>
            <p:nvPr/>
          </p:nvSpPr>
          <p:spPr>
            <a:xfrm rot="4288309">
              <a:off x="3559954" y="-115514"/>
              <a:ext cx="4700518" cy="4700518"/>
            </a:xfrm>
            <a:prstGeom prst="arc">
              <a:avLst>
                <a:gd name="adj1" fmla="val 15749458"/>
                <a:gd name="adj2" fmla="val 8100709"/>
              </a:avLst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" name="Google Shape;120;p1"/>
            <p:cNvGrpSpPr/>
            <p:nvPr/>
          </p:nvGrpSpPr>
          <p:grpSpPr>
            <a:xfrm>
              <a:off x="3634485" y="1038201"/>
              <a:ext cx="319137" cy="319137"/>
              <a:chOff x="3577335" y="1053147"/>
              <a:chExt cx="319137" cy="319137"/>
            </a:xfrm>
          </p:grpSpPr>
          <p:sp>
            <p:nvSpPr>
              <p:cNvPr id="121" name="Google Shape;121;p1"/>
              <p:cNvSpPr/>
              <p:nvPr/>
            </p:nvSpPr>
            <p:spPr>
              <a:xfrm>
                <a:off x="3676269" y="1148406"/>
                <a:ext cx="128620" cy="128620"/>
              </a:xfrm>
              <a:prstGeom prst="ellipse">
                <a:avLst/>
              </a:prstGeom>
              <a:solidFill>
                <a:srgbClr val="FFC500"/>
              </a:solidFill>
              <a:ln w="19050" cap="flat" cmpd="sng">
                <a:solidFill>
                  <a:srgbClr val="FFE97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noFill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solidFill>
                <a:srgbClr val="FFC5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noFill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1"/>
            <p:cNvGrpSpPr/>
            <p:nvPr/>
          </p:nvGrpSpPr>
          <p:grpSpPr>
            <a:xfrm>
              <a:off x="3431651" y="2506812"/>
              <a:ext cx="319137" cy="319137"/>
              <a:chOff x="3577335" y="1053147"/>
              <a:chExt cx="319137" cy="319137"/>
            </a:xfrm>
            <a:solidFill>
              <a:srgbClr val="3ECEFE"/>
            </a:solidFill>
          </p:grpSpPr>
          <p:sp>
            <p:nvSpPr>
              <p:cNvPr id="124" name="Google Shape;124;p1"/>
              <p:cNvSpPr/>
              <p:nvPr/>
            </p:nvSpPr>
            <p:spPr>
              <a:xfrm>
                <a:off x="3676269" y="1148406"/>
                <a:ext cx="128620" cy="128620"/>
              </a:xfrm>
              <a:prstGeom prst="ellipse">
                <a:avLst/>
              </a:prstGeom>
              <a:grpFill/>
              <a:ln w="19050" cap="flat" cmpd="sng">
                <a:solidFill>
                  <a:srgbClr val="8CF7E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1"/>
            <p:cNvGrpSpPr/>
            <p:nvPr/>
          </p:nvGrpSpPr>
          <p:grpSpPr>
            <a:xfrm>
              <a:off x="7852331" y="1024396"/>
              <a:ext cx="319137" cy="319137"/>
              <a:chOff x="3577335" y="1053147"/>
              <a:chExt cx="319137" cy="319137"/>
            </a:xfrm>
          </p:grpSpPr>
          <p:sp>
            <p:nvSpPr>
              <p:cNvPr id="127" name="Google Shape;127;p1"/>
              <p:cNvSpPr/>
              <p:nvPr/>
            </p:nvSpPr>
            <p:spPr>
              <a:xfrm>
                <a:off x="3676269" y="1148406"/>
                <a:ext cx="128620" cy="128620"/>
              </a:xfrm>
              <a:prstGeom prst="ellipse">
                <a:avLst/>
              </a:prstGeom>
              <a:solidFill>
                <a:srgbClr val="A1CC1C"/>
              </a:solidFill>
              <a:ln w="19050" cap="flat" cmpd="sng">
                <a:solidFill>
                  <a:srgbClr val="C6F74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solidFill>
                <a:srgbClr val="A7D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1"/>
            <p:cNvGrpSpPr/>
            <p:nvPr/>
          </p:nvGrpSpPr>
          <p:grpSpPr>
            <a:xfrm>
              <a:off x="3998054" y="3658429"/>
              <a:ext cx="319137" cy="319137"/>
              <a:chOff x="3577335" y="1053147"/>
              <a:chExt cx="319137" cy="319137"/>
            </a:xfrm>
          </p:grpSpPr>
          <p:sp>
            <p:nvSpPr>
              <p:cNvPr id="130" name="Google Shape;130;p1"/>
              <p:cNvSpPr/>
              <p:nvPr/>
            </p:nvSpPr>
            <p:spPr>
              <a:xfrm>
                <a:off x="3676269" y="1148406"/>
                <a:ext cx="128620" cy="128620"/>
              </a:xfrm>
              <a:prstGeom prst="ellipse">
                <a:avLst/>
              </a:prstGeom>
              <a:solidFill>
                <a:srgbClr val="BB4A5D"/>
              </a:solidFill>
              <a:ln w="19050" cap="flat" cmpd="sng">
                <a:solidFill>
                  <a:srgbClr val="FFA7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solidFill>
                <a:srgbClr val="F659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"/>
            <p:cNvGrpSpPr/>
            <p:nvPr/>
          </p:nvGrpSpPr>
          <p:grpSpPr>
            <a:xfrm>
              <a:off x="8055849" y="2506811"/>
              <a:ext cx="319137" cy="319137"/>
              <a:chOff x="3577335" y="1053147"/>
              <a:chExt cx="319137" cy="319137"/>
            </a:xfrm>
          </p:grpSpPr>
          <p:sp>
            <p:nvSpPr>
              <p:cNvPr id="330" name="Google Shape;330;p1"/>
              <p:cNvSpPr/>
              <p:nvPr/>
            </p:nvSpPr>
            <p:spPr>
              <a:xfrm>
                <a:off x="3676269" y="1148406"/>
                <a:ext cx="128620" cy="128620"/>
              </a:xfrm>
              <a:prstGeom prst="ellipse">
                <a:avLst/>
              </a:prstGeom>
              <a:solidFill>
                <a:srgbClr val="E39279"/>
              </a:solidFill>
              <a:ln w="19050" cap="flat" cmpd="sng">
                <a:solidFill>
                  <a:srgbClr val="FEB28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solidFill>
                <a:srgbClr val="FE9B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"/>
            <p:cNvGrpSpPr/>
            <p:nvPr/>
          </p:nvGrpSpPr>
          <p:grpSpPr>
            <a:xfrm>
              <a:off x="7505648" y="3658429"/>
              <a:ext cx="319137" cy="319137"/>
              <a:chOff x="3577335" y="1053147"/>
              <a:chExt cx="319137" cy="319137"/>
            </a:xfrm>
          </p:grpSpPr>
          <p:sp>
            <p:nvSpPr>
              <p:cNvPr id="333" name="Google Shape;333;p1"/>
              <p:cNvSpPr/>
              <p:nvPr/>
            </p:nvSpPr>
            <p:spPr>
              <a:xfrm>
                <a:off x="3672593" y="1148405"/>
                <a:ext cx="128620" cy="128620"/>
              </a:xfrm>
              <a:prstGeom prst="ellipse">
                <a:avLst/>
              </a:prstGeom>
              <a:solidFill>
                <a:srgbClr val="8469A1"/>
              </a:solidFill>
              <a:ln w="19050" cap="flat" cmpd="sng">
                <a:solidFill>
                  <a:srgbClr val="A481D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solidFill>
                <a:srgbClr val="A179B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"/>
            <p:cNvGrpSpPr/>
            <p:nvPr/>
          </p:nvGrpSpPr>
          <p:grpSpPr>
            <a:xfrm>
              <a:off x="6500774" y="4315894"/>
              <a:ext cx="319137" cy="319137"/>
              <a:chOff x="3577335" y="1053147"/>
              <a:chExt cx="319137" cy="319137"/>
            </a:xfrm>
            <a:solidFill>
              <a:srgbClr val="A7D501"/>
            </a:solidFill>
          </p:grpSpPr>
          <p:sp>
            <p:nvSpPr>
              <p:cNvPr id="336" name="Google Shape;336;p1"/>
              <p:cNvSpPr/>
              <p:nvPr/>
            </p:nvSpPr>
            <p:spPr>
              <a:xfrm>
                <a:off x="3672593" y="1139682"/>
                <a:ext cx="128620" cy="128620"/>
              </a:xfrm>
              <a:prstGeom prst="ellipse">
                <a:avLst/>
              </a:prstGeom>
              <a:grpFill/>
              <a:ln w="19050" cap="flat" cmpd="sng">
                <a:solidFill>
                  <a:srgbClr val="83E2F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"/>
            <p:cNvGrpSpPr/>
            <p:nvPr/>
          </p:nvGrpSpPr>
          <p:grpSpPr>
            <a:xfrm>
              <a:off x="5018295" y="4313627"/>
              <a:ext cx="319137" cy="319137"/>
              <a:chOff x="3577335" y="1053147"/>
              <a:chExt cx="319137" cy="319137"/>
            </a:xfrm>
            <a:solidFill>
              <a:srgbClr val="39DBC8"/>
            </a:solidFill>
          </p:grpSpPr>
          <p:sp>
            <p:nvSpPr>
              <p:cNvPr id="339" name="Google Shape;339;p1"/>
              <p:cNvSpPr/>
              <p:nvPr/>
            </p:nvSpPr>
            <p:spPr>
              <a:xfrm>
                <a:off x="3676269" y="1148406"/>
                <a:ext cx="128620" cy="128620"/>
              </a:xfrm>
              <a:prstGeom prst="ellipse">
                <a:avLst/>
              </a:prstGeom>
              <a:grpFill/>
              <a:ln w="19050" cap="flat" cmpd="sng">
                <a:solidFill>
                  <a:srgbClr val="FBA9E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>
                <a:off x="3577335" y="1053147"/>
                <a:ext cx="319137" cy="319137"/>
              </a:xfrm>
              <a:prstGeom prst="donut">
                <a:avLst>
                  <a:gd name="adj" fmla="val 19304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2DE7CA80-3586-16C5-0DD6-EE2D1080B1F4}"/>
              </a:ext>
            </a:extLst>
          </p:cNvPr>
          <p:cNvGrpSpPr/>
          <p:nvPr/>
        </p:nvGrpSpPr>
        <p:grpSpPr>
          <a:xfrm>
            <a:off x="8970212" y="482532"/>
            <a:ext cx="1954652" cy="1453810"/>
            <a:chOff x="8970212" y="482532"/>
            <a:chExt cx="1954652" cy="145381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C4B8F3DC-61D5-7548-4E75-C369D9259587}"/>
                </a:ext>
              </a:extLst>
            </p:cNvPr>
            <p:cNvSpPr/>
            <p:nvPr/>
          </p:nvSpPr>
          <p:spPr>
            <a:xfrm>
              <a:off x="8970212" y="482532"/>
              <a:ext cx="1954652" cy="1453810"/>
            </a:xfrm>
            <a:prstGeom prst="ellipse">
              <a:avLst/>
            </a:prstGeom>
            <a:solidFill>
              <a:srgbClr val="D8E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30F46350-7A58-A7B8-C7BC-3E7ED4FA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59622" y="804870"/>
              <a:ext cx="1809750" cy="752475"/>
            </a:xfrm>
            <a:prstGeom prst="rect">
              <a:avLst/>
            </a:prstGeom>
          </p:spPr>
        </p:pic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15F873FB-22B6-9414-4D33-DA4E3096B4DE}"/>
              </a:ext>
            </a:extLst>
          </p:cNvPr>
          <p:cNvGrpSpPr/>
          <p:nvPr/>
        </p:nvGrpSpPr>
        <p:grpSpPr>
          <a:xfrm>
            <a:off x="1147367" y="621873"/>
            <a:ext cx="1954652" cy="1453810"/>
            <a:chOff x="1147367" y="621873"/>
            <a:chExt cx="1954652" cy="145381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199DD73-A40A-733E-E5C4-46F2BB72AB0C}"/>
                </a:ext>
              </a:extLst>
            </p:cNvPr>
            <p:cNvSpPr/>
            <p:nvPr/>
          </p:nvSpPr>
          <p:spPr>
            <a:xfrm>
              <a:off x="1147367" y="621873"/>
              <a:ext cx="1954652" cy="1453810"/>
            </a:xfrm>
            <a:prstGeom prst="ellipse">
              <a:avLst/>
            </a:prstGeom>
            <a:solidFill>
              <a:srgbClr val="FF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745DB62B-CB9A-4139-5872-416F47706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24616" y="960837"/>
              <a:ext cx="1796449" cy="737006"/>
            </a:xfrm>
            <a:prstGeom prst="rect">
              <a:avLst/>
            </a:prstGeom>
          </p:spPr>
        </p:pic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89408019-BB9D-7D08-0CA6-BB68430A4628}"/>
              </a:ext>
            </a:extLst>
          </p:cNvPr>
          <p:cNvGrpSpPr/>
          <p:nvPr/>
        </p:nvGrpSpPr>
        <p:grpSpPr>
          <a:xfrm>
            <a:off x="6431786" y="5008010"/>
            <a:ext cx="1954652" cy="1453810"/>
            <a:chOff x="6431786" y="5008010"/>
            <a:chExt cx="1954652" cy="145381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61C1724-77BF-2754-2281-68DC4EBC1DE3}"/>
                </a:ext>
              </a:extLst>
            </p:cNvPr>
            <p:cNvSpPr/>
            <p:nvPr/>
          </p:nvSpPr>
          <p:spPr>
            <a:xfrm>
              <a:off x="6431786" y="5008010"/>
              <a:ext cx="1954652" cy="1453810"/>
            </a:xfrm>
            <a:prstGeom prst="ellipse">
              <a:avLst/>
            </a:prstGeom>
            <a:solidFill>
              <a:srgbClr val="DDF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3835E72-E590-3F40-C2EA-FD1B67BFE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9394" y="5382262"/>
              <a:ext cx="1731245" cy="787445"/>
            </a:xfrm>
            <a:prstGeom prst="rect">
              <a:avLst/>
            </a:prstGeom>
          </p:spPr>
        </p:pic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B07D94BC-913F-1C4B-0C92-D2E4FC85F4C2}"/>
              </a:ext>
            </a:extLst>
          </p:cNvPr>
          <p:cNvGrpSpPr/>
          <p:nvPr/>
        </p:nvGrpSpPr>
        <p:grpSpPr>
          <a:xfrm>
            <a:off x="1094658" y="2283496"/>
            <a:ext cx="2260178" cy="1453810"/>
            <a:chOff x="1094658" y="2283496"/>
            <a:chExt cx="2260178" cy="145381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5C27501-5833-D0C0-1029-C0615DCF1972}"/>
                </a:ext>
              </a:extLst>
            </p:cNvPr>
            <p:cNvSpPr/>
            <p:nvPr/>
          </p:nvSpPr>
          <p:spPr>
            <a:xfrm>
              <a:off x="1247421" y="2283496"/>
              <a:ext cx="1954652" cy="1453810"/>
            </a:xfrm>
            <a:prstGeom prst="ellipse">
              <a:avLst/>
            </a:prstGeom>
            <a:solidFill>
              <a:srgbClr val="3E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70BBBABA-DF2B-392A-E97D-C5C78FAD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4658" y="2626737"/>
              <a:ext cx="2260178" cy="908541"/>
            </a:xfrm>
            <a:prstGeom prst="rect">
              <a:avLst/>
            </a:prstGeom>
          </p:spPr>
        </p:pic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BCE1E55A-1FE8-B3C9-68DF-8B469066ED5E}"/>
              </a:ext>
            </a:extLst>
          </p:cNvPr>
          <p:cNvGrpSpPr/>
          <p:nvPr/>
        </p:nvGrpSpPr>
        <p:grpSpPr>
          <a:xfrm>
            <a:off x="4074020" y="5122480"/>
            <a:ext cx="1954652" cy="1453810"/>
            <a:chOff x="4040969" y="5122480"/>
            <a:chExt cx="1954652" cy="145381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2D658DE-EA29-D754-A420-8084C2623388}"/>
                </a:ext>
              </a:extLst>
            </p:cNvPr>
            <p:cNvSpPr/>
            <p:nvPr/>
          </p:nvSpPr>
          <p:spPr>
            <a:xfrm>
              <a:off x="4040969" y="5122480"/>
              <a:ext cx="1954652" cy="1453810"/>
            </a:xfrm>
            <a:prstGeom prst="ellipse">
              <a:avLst/>
            </a:prstGeom>
            <a:solidFill>
              <a:srgbClr val="39D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B6E7234B-2A8E-B15A-322A-FC0CD2C5B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0001" y="5434221"/>
              <a:ext cx="1787613" cy="805664"/>
            </a:xfrm>
            <a:prstGeom prst="rect">
              <a:avLst/>
            </a:prstGeom>
          </p:spPr>
        </p:pic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7C47FE24-590C-9FF0-BD97-7375E458819F}"/>
              </a:ext>
            </a:extLst>
          </p:cNvPr>
          <p:cNvGrpSpPr/>
          <p:nvPr/>
        </p:nvGrpSpPr>
        <p:grpSpPr>
          <a:xfrm>
            <a:off x="1669961" y="4238554"/>
            <a:ext cx="1954652" cy="1453810"/>
            <a:chOff x="1669961" y="4238554"/>
            <a:chExt cx="1954652" cy="1453810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7C4930EC-1032-0E08-D24A-572253162633}"/>
                </a:ext>
              </a:extLst>
            </p:cNvPr>
            <p:cNvSpPr/>
            <p:nvPr/>
          </p:nvSpPr>
          <p:spPr>
            <a:xfrm>
              <a:off x="1669961" y="4238554"/>
              <a:ext cx="1954652" cy="1453810"/>
            </a:xfrm>
            <a:prstGeom prst="ellipse">
              <a:avLst/>
            </a:prstGeom>
            <a:solidFill>
              <a:srgbClr val="F65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70" name="Imagem 69">
              <a:extLst>
                <a:ext uri="{FF2B5EF4-FFF2-40B4-BE49-F238E27FC236}">
                  <a16:creationId xmlns:a16="http://schemas.microsoft.com/office/drawing/2014/main" id="{D4FE2534-1631-14F4-6C11-F95DD17FA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57087" y="4323417"/>
              <a:ext cx="1228725" cy="1238250"/>
            </a:xfrm>
            <a:prstGeom prst="rect">
              <a:avLst/>
            </a:prstGeom>
          </p:spPr>
        </p:pic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A919BF7B-3C39-A42A-891B-25DF9139F7DF}"/>
              </a:ext>
            </a:extLst>
          </p:cNvPr>
          <p:cNvGrpSpPr/>
          <p:nvPr/>
        </p:nvGrpSpPr>
        <p:grpSpPr>
          <a:xfrm>
            <a:off x="8510380" y="4038233"/>
            <a:ext cx="1954652" cy="1453810"/>
            <a:chOff x="8510380" y="4038233"/>
            <a:chExt cx="1954652" cy="1453810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ACC07091-4551-07F8-25ED-3222CE260AD3}"/>
                </a:ext>
              </a:extLst>
            </p:cNvPr>
            <p:cNvSpPr/>
            <p:nvPr/>
          </p:nvSpPr>
          <p:spPr>
            <a:xfrm>
              <a:off x="8510380" y="4038233"/>
              <a:ext cx="1954652" cy="1453810"/>
            </a:xfrm>
            <a:prstGeom prst="ellipse">
              <a:avLst/>
            </a:prstGeom>
            <a:solidFill>
              <a:srgbClr val="A17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72" name="Gráfico 71">
              <a:extLst>
                <a:ext uri="{FF2B5EF4-FFF2-40B4-BE49-F238E27FC236}">
                  <a16:creationId xmlns:a16="http://schemas.microsoft.com/office/drawing/2014/main" id="{6AFD9F85-CF43-8D4A-5BA4-17D49D5E1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70336" y="4482378"/>
              <a:ext cx="1834739" cy="591431"/>
            </a:xfrm>
            <a:prstGeom prst="rect">
              <a:avLst/>
            </a:prstGeom>
          </p:spPr>
        </p:pic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2ECAA6D6-0FBB-427B-6D23-1E48FD417512}"/>
              </a:ext>
            </a:extLst>
          </p:cNvPr>
          <p:cNvGrpSpPr/>
          <p:nvPr/>
        </p:nvGrpSpPr>
        <p:grpSpPr>
          <a:xfrm>
            <a:off x="9229019" y="2355144"/>
            <a:ext cx="1954652" cy="1453810"/>
            <a:chOff x="9229019" y="2355144"/>
            <a:chExt cx="1954652" cy="1453810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B98659C5-FCEE-5245-ACAB-14FB67258167}"/>
                </a:ext>
              </a:extLst>
            </p:cNvPr>
            <p:cNvSpPr/>
            <p:nvPr/>
          </p:nvSpPr>
          <p:spPr>
            <a:xfrm>
              <a:off x="9229019" y="2355144"/>
              <a:ext cx="1954652" cy="1453810"/>
            </a:xfrm>
            <a:prstGeom prst="ellipse">
              <a:avLst/>
            </a:prstGeom>
            <a:solidFill>
              <a:srgbClr val="FE9B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AC61E1B9-5289-C2F2-15F7-C7B0C63D1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04371" y="2653583"/>
              <a:ext cx="1792971" cy="8755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Agrupar 75">
            <a:extLst>
              <a:ext uri="{FF2B5EF4-FFF2-40B4-BE49-F238E27FC236}">
                <a16:creationId xmlns:a16="http://schemas.microsoft.com/office/drawing/2014/main" id="{7F600CAF-8D27-F3A8-6980-F73D94BE5AB5}"/>
              </a:ext>
            </a:extLst>
          </p:cNvPr>
          <p:cNvGrpSpPr/>
          <p:nvPr/>
        </p:nvGrpSpPr>
        <p:grpSpPr>
          <a:xfrm>
            <a:off x="4868917" y="1561262"/>
            <a:ext cx="6607578" cy="1251364"/>
            <a:chOff x="4868917" y="1561261"/>
            <a:chExt cx="6607578" cy="1305119"/>
          </a:xfrm>
        </p:grpSpPr>
        <p:sp>
          <p:nvSpPr>
            <p:cNvPr id="44" name="Seta: Pentágono 43">
              <a:extLst>
                <a:ext uri="{FF2B5EF4-FFF2-40B4-BE49-F238E27FC236}">
                  <a16:creationId xmlns:a16="http://schemas.microsoft.com/office/drawing/2014/main" id="{ADCE43A5-8E14-CB08-A934-442A5DB786A7}"/>
                </a:ext>
              </a:extLst>
            </p:cNvPr>
            <p:cNvSpPr/>
            <p:nvPr/>
          </p:nvSpPr>
          <p:spPr>
            <a:xfrm>
              <a:off x="4868917" y="1641533"/>
              <a:ext cx="6607578" cy="1140250"/>
            </a:xfrm>
            <a:prstGeom prst="homePlate">
              <a:avLst>
                <a:gd name="adj" fmla="val 30457"/>
              </a:avLst>
            </a:prstGeom>
            <a:gradFill>
              <a:gsLst>
                <a:gs pos="4000">
                  <a:srgbClr val="EE373A"/>
                </a:gs>
                <a:gs pos="100000">
                  <a:srgbClr val="E6677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20997AF0-8D7A-E043-E4B8-92EAC7197474}"/>
                </a:ext>
              </a:extLst>
            </p:cNvPr>
            <p:cNvSpPr txBox="1"/>
            <p:nvPr/>
          </p:nvSpPr>
          <p:spPr>
            <a:xfrm>
              <a:off x="5646594" y="1561261"/>
              <a:ext cx="2225481" cy="481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Dívida Publica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DDEBE787-5FB0-8EC1-0309-92B20A376485}"/>
                </a:ext>
              </a:extLst>
            </p:cNvPr>
            <p:cNvSpPr txBox="1"/>
            <p:nvPr/>
          </p:nvSpPr>
          <p:spPr>
            <a:xfrm>
              <a:off x="5760707" y="1903386"/>
              <a:ext cx="5227072" cy="962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De 45,54% do  PIB  em 2000, para 61,37% em 2020</a:t>
              </a:r>
            </a:p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Aumento de 34,76% em relação a 2000 (</a:t>
              </a:r>
              <a:r>
                <a:rPr lang="pt-BR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ipeadata</a:t>
              </a:r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)</a:t>
              </a:r>
            </a:p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R$ 5,75 Trilhões (STN)</a:t>
              </a: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DFCA1D83-0C19-34F9-0DEA-0FC28452B035}"/>
              </a:ext>
            </a:extLst>
          </p:cNvPr>
          <p:cNvGrpSpPr/>
          <p:nvPr/>
        </p:nvGrpSpPr>
        <p:grpSpPr>
          <a:xfrm>
            <a:off x="4475465" y="1640369"/>
            <a:ext cx="1296000" cy="1102599"/>
            <a:chOff x="4475465" y="1640369"/>
            <a:chExt cx="1296000" cy="1102599"/>
          </a:xfrm>
        </p:grpSpPr>
        <p:sp>
          <p:nvSpPr>
            <p:cNvPr id="45" name="Hexágono 44">
              <a:extLst>
                <a:ext uri="{FF2B5EF4-FFF2-40B4-BE49-F238E27FC236}">
                  <a16:creationId xmlns:a16="http://schemas.microsoft.com/office/drawing/2014/main" id="{27E07E34-5D56-6CB5-6C1D-C7D520AB4867}"/>
                </a:ext>
              </a:extLst>
            </p:cNvPr>
            <p:cNvSpPr/>
            <p:nvPr/>
          </p:nvSpPr>
          <p:spPr>
            <a:xfrm>
              <a:off x="4475465" y="1640369"/>
              <a:ext cx="1296000" cy="1102599"/>
            </a:xfrm>
            <a:prstGeom prst="hexagon">
              <a:avLst/>
            </a:prstGeom>
            <a:gradFill>
              <a:gsLst>
                <a:gs pos="4000">
                  <a:srgbClr val="EE373A"/>
                </a:gs>
                <a:gs pos="100000">
                  <a:srgbClr val="E66771"/>
                </a:gs>
              </a:gsLst>
              <a:lin ang="2700000" scaled="1"/>
            </a:gradFill>
            <a:ln>
              <a:noFill/>
            </a:ln>
            <a:effectLst>
              <a:outerShdw blurRad="889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80F63E7-49E9-E5A6-C680-89FF82BDACCD}"/>
                </a:ext>
              </a:extLst>
            </p:cNvPr>
            <p:cNvSpPr txBox="1"/>
            <p:nvPr/>
          </p:nvSpPr>
          <p:spPr>
            <a:xfrm>
              <a:off x="4608339" y="1652683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02</a:t>
              </a:r>
            </a:p>
          </p:txBody>
        </p:sp>
      </p:grpSp>
      <p:sp>
        <p:nvSpPr>
          <p:cNvPr id="9" name="Semicírculo 8">
            <a:extLst>
              <a:ext uri="{FF2B5EF4-FFF2-40B4-BE49-F238E27FC236}">
                <a16:creationId xmlns:a16="http://schemas.microsoft.com/office/drawing/2014/main" id="{389BACDE-C342-F29A-B2EC-A3187CE0A8BD}"/>
              </a:ext>
            </a:extLst>
          </p:cNvPr>
          <p:cNvSpPr/>
          <p:nvPr/>
        </p:nvSpPr>
        <p:spPr>
          <a:xfrm rot="5400000">
            <a:off x="381873" y="1233191"/>
            <a:ext cx="4172400" cy="4172400"/>
          </a:xfrm>
          <a:prstGeom prst="blockArc">
            <a:avLst>
              <a:gd name="adj1" fmla="val 10800000"/>
              <a:gd name="adj2" fmla="val 124653"/>
              <a:gd name="adj3" fmla="val 34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B95B8828-1058-C338-81ED-D6037CBC056B}"/>
              </a:ext>
            </a:extLst>
          </p:cNvPr>
          <p:cNvGrpSpPr/>
          <p:nvPr/>
        </p:nvGrpSpPr>
        <p:grpSpPr>
          <a:xfrm>
            <a:off x="4007781" y="5499384"/>
            <a:ext cx="5914800" cy="1122434"/>
            <a:chOff x="4007781" y="5499384"/>
            <a:chExt cx="5914800" cy="1122434"/>
          </a:xfrm>
        </p:grpSpPr>
        <p:sp>
          <p:nvSpPr>
            <p:cNvPr id="29" name="Seta: Pentágono 28">
              <a:extLst>
                <a:ext uri="{FF2B5EF4-FFF2-40B4-BE49-F238E27FC236}">
                  <a16:creationId xmlns:a16="http://schemas.microsoft.com/office/drawing/2014/main" id="{9AB3C450-27A1-2ABF-EADE-34A5AA0F33F2}"/>
                </a:ext>
              </a:extLst>
            </p:cNvPr>
            <p:cNvSpPr/>
            <p:nvPr/>
          </p:nvSpPr>
          <p:spPr>
            <a:xfrm>
              <a:off x="4007781" y="5516618"/>
              <a:ext cx="5914800" cy="1105200"/>
            </a:xfrm>
            <a:prstGeom prst="homePlate">
              <a:avLst>
                <a:gd name="adj" fmla="val 30457"/>
              </a:avLst>
            </a:prstGeom>
            <a:gradFill>
              <a:gsLst>
                <a:gs pos="5000">
                  <a:srgbClr val="2D9025"/>
                </a:gs>
                <a:gs pos="100000">
                  <a:srgbClr val="80B24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84E0BD14-CDCE-D53C-228C-B6C785FC183A}"/>
                </a:ext>
              </a:extLst>
            </p:cNvPr>
            <p:cNvSpPr txBox="1"/>
            <p:nvPr/>
          </p:nvSpPr>
          <p:spPr>
            <a:xfrm>
              <a:off x="4773828" y="5499384"/>
              <a:ext cx="1733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Sonegação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EACCE0FF-93D7-519F-D33C-5D58B51AA4AC}"/>
                </a:ext>
              </a:extLst>
            </p:cNvPr>
            <p:cNvSpPr txBox="1"/>
            <p:nvPr/>
          </p:nvSpPr>
          <p:spPr>
            <a:xfrm>
              <a:off x="4803692" y="5936525"/>
              <a:ext cx="2105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R$550 Bilhões (FGV)</a:t>
              </a:r>
            </a:p>
          </p:txBody>
        </p: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8E782F5B-2B37-A523-3B06-1140047A2EF7}"/>
              </a:ext>
            </a:extLst>
          </p:cNvPr>
          <p:cNvGrpSpPr/>
          <p:nvPr/>
        </p:nvGrpSpPr>
        <p:grpSpPr>
          <a:xfrm>
            <a:off x="4802348" y="4209782"/>
            <a:ext cx="5990493" cy="1105200"/>
            <a:chOff x="4802348" y="4209782"/>
            <a:chExt cx="5990493" cy="1105200"/>
          </a:xfrm>
        </p:grpSpPr>
        <p:sp>
          <p:nvSpPr>
            <p:cNvPr id="50" name="Seta: Pentágono 49">
              <a:extLst>
                <a:ext uri="{FF2B5EF4-FFF2-40B4-BE49-F238E27FC236}">
                  <a16:creationId xmlns:a16="http://schemas.microsoft.com/office/drawing/2014/main" id="{49510DDD-AC46-39F0-471F-167DEA59DFC5}"/>
                </a:ext>
              </a:extLst>
            </p:cNvPr>
            <p:cNvSpPr/>
            <p:nvPr/>
          </p:nvSpPr>
          <p:spPr>
            <a:xfrm>
              <a:off x="4802348" y="4209782"/>
              <a:ext cx="5990493" cy="1105200"/>
            </a:xfrm>
            <a:prstGeom prst="homePlate">
              <a:avLst>
                <a:gd name="adj" fmla="val 30457"/>
              </a:avLst>
            </a:prstGeom>
            <a:gradFill>
              <a:gsLst>
                <a:gs pos="4000">
                  <a:srgbClr val="176B53"/>
                </a:gs>
                <a:gs pos="100000">
                  <a:srgbClr val="1FA27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F69D8B00-EF11-8D63-B90A-7B7DD6F9F35C}"/>
                </a:ext>
              </a:extLst>
            </p:cNvPr>
            <p:cNvSpPr txBox="1"/>
            <p:nvPr/>
          </p:nvSpPr>
          <p:spPr>
            <a:xfrm>
              <a:off x="5519943" y="4211920"/>
              <a:ext cx="2473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Renúncia  Fiscal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87491E42-EF45-7900-901F-3353BAEE076F}"/>
                </a:ext>
              </a:extLst>
            </p:cNvPr>
            <p:cNvSpPr txBox="1"/>
            <p:nvPr/>
          </p:nvSpPr>
          <p:spPr>
            <a:xfrm>
              <a:off x="5553768" y="4646727"/>
              <a:ext cx="235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R$ 343,2 Bilhões (TCU)</a:t>
              </a: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3ED9BB3B-29B2-A785-6A77-692183E5202B}"/>
              </a:ext>
            </a:extLst>
          </p:cNvPr>
          <p:cNvGrpSpPr/>
          <p:nvPr/>
        </p:nvGrpSpPr>
        <p:grpSpPr>
          <a:xfrm>
            <a:off x="5352938" y="2864297"/>
            <a:ext cx="5990493" cy="1308519"/>
            <a:chOff x="5352938" y="2864297"/>
            <a:chExt cx="5990493" cy="1308519"/>
          </a:xfrm>
        </p:grpSpPr>
        <p:sp>
          <p:nvSpPr>
            <p:cNvPr id="47" name="Seta: Pentágono 46">
              <a:extLst>
                <a:ext uri="{FF2B5EF4-FFF2-40B4-BE49-F238E27FC236}">
                  <a16:creationId xmlns:a16="http://schemas.microsoft.com/office/drawing/2014/main" id="{292B1308-1B6A-834B-A128-A2EEA4E28356}"/>
                </a:ext>
              </a:extLst>
            </p:cNvPr>
            <p:cNvSpPr/>
            <p:nvPr/>
          </p:nvSpPr>
          <p:spPr>
            <a:xfrm>
              <a:off x="5352938" y="2909827"/>
              <a:ext cx="5990493" cy="1105200"/>
            </a:xfrm>
            <a:prstGeom prst="homePlate">
              <a:avLst>
                <a:gd name="adj" fmla="val 30457"/>
              </a:avLst>
            </a:prstGeom>
            <a:gradFill>
              <a:gsLst>
                <a:gs pos="4000">
                  <a:srgbClr val="0069AC"/>
                </a:gs>
                <a:gs pos="100000">
                  <a:srgbClr val="00A6E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9069A58B-119F-2EA7-299A-DB1962A1B6FE}"/>
                </a:ext>
              </a:extLst>
            </p:cNvPr>
            <p:cNvSpPr txBox="1"/>
            <p:nvPr/>
          </p:nvSpPr>
          <p:spPr>
            <a:xfrm>
              <a:off x="6008103" y="2864297"/>
              <a:ext cx="199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Contencioso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9C0332F9-BA9B-8729-0B4D-DD05F0FEC67F}"/>
                </a:ext>
              </a:extLst>
            </p:cNvPr>
            <p:cNvSpPr txBox="1"/>
            <p:nvPr/>
          </p:nvSpPr>
          <p:spPr>
            <a:xfrm>
              <a:off x="6070265" y="3249486"/>
              <a:ext cx="42427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União, Estados e Municípios  R$ 5,4 Trilhões </a:t>
              </a:r>
            </a:p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União R$ 3,9 Trilhões (INSPER)</a:t>
              </a:r>
            </a:p>
            <a:p>
              <a:endParaRPr lang="pt-BR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4DE5FE87-D75B-16E2-3EBA-0713DA19FD2C}"/>
              </a:ext>
            </a:extLst>
          </p:cNvPr>
          <p:cNvGrpSpPr/>
          <p:nvPr/>
        </p:nvGrpSpPr>
        <p:grpSpPr>
          <a:xfrm>
            <a:off x="3969934" y="301298"/>
            <a:ext cx="6034466" cy="1113818"/>
            <a:chOff x="3969934" y="301298"/>
            <a:chExt cx="6034466" cy="1113818"/>
          </a:xfrm>
        </p:grpSpPr>
        <p:sp>
          <p:nvSpPr>
            <p:cNvPr id="41" name="Seta: Pentágono 40">
              <a:extLst>
                <a:ext uri="{FF2B5EF4-FFF2-40B4-BE49-F238E27FC236}">
                  <a16:creationId xmlns:a16="http://schemas.microsoft.com/office/drawing/2014/main" id="{EDE97628-0E2D-833C-EF21-CC35E771AD99}"/>
                </a:ext>
              </a:extLst>
            </p:cNvPr>
            <p:cNvSpPr/>
            <p:nvPr/>
          </p:nvSpPr>
          <p:spPr>
            <a:xfrm>
              <a:off x="3969934" y="309916"/>
              <a:ext cx="6034466" cy="1105200"/>
            </a:xfrm>
            <a:prstGeom prst="homePlate">
              <a:avLst>
                <a:gd name="adj" fmla="val 30457"/>
              </a:avLst>
            </a:prstGeom>
            <a:gradFill>
              <a:gsLst>
                <a:gs pos="4000">
                  <a:srgbClr val="FE410D"/>
                </a:gs>
                <a:gs pos="100000">
                  <a:srgbClr val="ED9F1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DF528801-D591-87AB-F159-BE37B485809C}"/>
                </a:ext>
              </a:extLst>
            </p:cNvPr>
            <p:cNvSpPr txBox="1"/>
            <p:nvPr/>
          </p:nvSpPr>
          <p:spPr>
            <a:xfrm>
              <a:off x="4868917" y="301298"/>
              <a:ext cx="2626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Auditores Fiscais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C7A86885-2980-E233-5683-5CEB452002E0}"/>
                </a:ext>
              </a:extLst>
            </p:cNvPr>
            <p:cNvSpPr txBox="1"/>
            <p:nvPr/>
          </p:nvSpPr>
          <p:spPr>
            <a:xfrm>
              <a:off x="4999595" y="645082"/>
              <a:ext cx="4592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De 12.120 em 2000,para 7.461 em 2020 (ME)</a:t>
              </a:r>
            </a:p>
            <a:p>
              <a:r>
                <a:rPr lang="pt-BR" dirty="0">
                  <a:solidFill>
                    <a:schemeClr val="bg1"/>
                  </a:solidFill>
                  <a:latin typeface="Tw Cen MT" panose="020B0602020104020603" pitchFamily="34" charset="0"/>
                </a:rPr>
                <a:t>Redução de 61,53% </a:t>
              </a:r>
            </a:p>
          </p:txBody>
        </p:sp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759E6657-AE5D-7EB7-9038-8BA952DC23EF}"/>
              </a:ext>
            </a:extLst>
          </p:cNvPr>
          <p:cNvSpPr/>
          <p:nvPr/>
        </p:nvSpPr>
        <p:spPr>
          <a:xfrm>
            <a:off x="773061" y="1582517"/>
            <a:ext cx="3409200" cy="3409200"/>
          </a:xfrm>
          <a:prstGeom prst="ellipse">
            <a:avLst/>
          </a:prstGeom>
          <a:gradFill flip="none" rotWithShape="1">
            <a:gsLst>
              <a:gs pos="4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435AF12-7E1D-7A79-8B6D-A5942A80810C}"/>
              </a:ext>
            </a:extLst>
          </p:cNvPr>
          <p:cNvSpPr/>
          <p:nvPr/>
        </p:nvSpPr>
        <p:spPr>
          <a:xfrm>
            <a:off x="924261" y="1733717"/>
            <a:ext cx="3106800" cy="310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066C1C9-3C78-1CFE-CFAF-C135DE755AE3}"/>
              </a:ext>
            </a:extLst>
          </p:cNvPr>
          <p:cNvGrpSpPr/>
          <p:nvPr/>
        </p:nvGrpSpPr>
        <p:grpSpPr>
          <a:xfrm>
            <a:off x="4244506" y="3085517"/>
            <a:ext cx="403200" cy="403200"/>
            <a:chOff x="6361889" y="1391055"/>
            <a:chExt cx="403200" cy="40320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8FA5CE9-52FE-3F2C-98BE-903F9A4932BF}"/>
                </a:ext>
              </a:extLst>
            </p:cNvPr>
            <p:cNvSpPr/>
            <p:nvPr/>
          </p:nvSpPr>
          <p:spPr>
            <a:xfrm>
              <a:off x="6361889" y="1391055"/>
              <a:ext cx="403200" cy="4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8C83EC7-E9E1-D372-B9CE-944441065F06}"/>
                </a:ext>
              </a:extLst>
            </p:cNvPr>
            <p:cNvSpPr/>
            <p:nvPr/>
          </p:nvSpPr>
          <p:spPr>
            <a:xfrm>
              <a:off x="6403289" y="1432455"/>
              <a:ext cx="320400" cy="320400"/>
            </a:xfrm>
            <a:prstGeom prst="ellipse">
              <a:avLst/>
            </a:prstGeom>
            <a:gradFill>
              <a:gsLst>
                <a:gs pos="4000">
                  <a:srgbClr val="0069AC"/>
                </a:gs>
                <a:gs pos="100000">
                  <a:srgbClr val="00A6E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6DBA3EE-0754-E40A-E500-5607A3B20332}"/>
              </a:ext>
            </a:extLst>
          </p:cNvPr>
          <p:cNvGrpSpPr/>
          <p:nvPr/>
        </p:nvGrpSpPr>
        <p:grpSpPr>
          <a:xfrm>
            <a:off x="3870223" y="2003911"/>
            <a:ext cx="403200" cy="403200"/>
            <a:chOff x="6361889" y="1391055"/>
            <a:chExt cx="403200" cy="40320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8CA9CC8-A2C9-1538-2A36-ABC194F68D85}"/>
                </a:ext>
              </a:extLst>
            </p:cNvPr>
            <p:cNvSpPr/>
            <p:nvPr/>
          </p:nvSpPr>
          <p:spPr>
            <a:xfrm>
              <a:off x="6361889" y="1391055"/>
              <a:ext cx="403200" cy="4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72E098A-1A50-FE16-8925-04990A01DB20}"/>
                </a:ext>
              </a:extLst>
            </p:cNvPr>
            <p:cNvSpPr/>
            <p:nvPr/>
          </p:nvSpPr>
          <p:spPr>
            <a:xfrm>
              <a:off x="6403289" y="1432455"/>
              <a:ext cx="320400" cy="320400"/>
            </a:xfrm>
            <a:prstGeom prst="ellipse">
              <a:avLst/>
            </a:prstGeom>
            <a:gradFill>
              <a:gsLst>
                <a:gs pos="4000">
                  <a:srgbClr val="EE373A"/>
                </a:gs>
                <a:gs pos="100000">
                  <a:srgbClr val="E6677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525A4BE-0A8B-48E5-1785-A1E2055F6BE6}"/>
              </a:ext>
            </a:extLst>
          </p:cNvPr>
          <p:cNvGrpSpPr/>
          <p:nvPr/>
        </p:nvGrpSpPr>
        <p:grpSpPr>
          <a:xfrm>
            <a:off x="3709384" y="4404495"/>
            <a:ext cx="403200" cy="403200"/>
            <a:chOff x="6361889" y="1391055"/>
            <a:chExt cx="403200" cy="4032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2EE57DF-3406-94D3-6DFE-EFDEA9621CA7}"/>
                </a:ext>
              </a:extLst>
            </p:cNvPr>
            <p:cNvSpPr/>
            <p:nvPr/>
          </p:nvSpPr>
          <p:spPr>
            <a:xfrm>
              <a:off x="6361889" y="1391055"/>
              <a:ext cx="403200" cy="4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C1AB450-816C-2D1F-2515-AEEF0495225A}"/>
                </a:ext>
              </a:extLst>
            </p:cNvPr>
            <p:cNvSpPr/>
            <p:nvPr/>
          </p:nvSpPr>
          <p:spPr>
            <a:xfrm>
              <a:off x="6403289" y="1432455"/>
              <a:ext cx="320400" cy="320400"/>
            </a:xfrm>
            <a:prstGeom prst="ellipse">
              <a:avLst/>
            </a:prstGeom>
            <a:gradFill>
              <a:gsLst>
                <a:gs pos="4000">
                  <a:srgbClr val="176B53"/>
                </a:gs>
                <a:gs pos="100000">
                  <a:srgbClr val="1FA27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49AEA6-0C1A-0FB0-074D-FB3D50764FD6}"/>
              </a:ext>
            </a:extLst>
          </p:cNvPr>
          <p:cNvGrpSpPr/>
          <p:nvPr/>
        </p:nvGrpSpPr>
        <p:grpSpPr>
          <a:xfrm>
            <a:off x="2914282" y="5016801"/>
            <a:ext cx="403200" cy="403200"/>
            <a:chOff x="6361889" y="1391055"/>
            <a:chExt cx="403200" cy="403200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6C362DF-AD7A-2E18-21D7-BF0EDAD97050}"/>
                </a:ext>
              </a:extLst>
            </p:cNvPr>
            <p:cNvSpPr/>
            <p:nvPr/>
          </p:nvSpPr>
          <p:spPr>
            <a:xfrm>
              <a:off x="6361889" y="1391055"/>
              <a:ext cx="403200" cy="4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C21CEE-959F-E54B-CD0F-B4B6E20DBECF}"/>
                </a:ext>
              </a:extLst>
            </p:cNvPr>
            <p:cNvSpPr/>
            <p:nvPr/>
          </p:nvSpPr>
          <p:spPr>
            <a:xfrm>
              <a:off x="6403289" y="1432455"/>
              <a:ext cx="320400" cy="320400"/>
            </a:xfrm>
            <a:prstGeom prst="ellipse">
              <a:avLst/>
            </a:prstGeom>
            <a:gradFill>
              <a:gsLst>
                <a:gs pos="5000">
                  <a:srgbClr val="2D9025"/>
                </a:gs>
                <a:gs pos="100000">
                  <a:srgbClr val="80B24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4792B44-7936-5C58-BA36-1ABBAA10BAD8}"/>
              </a:ext>
            </a:extLst>
          </p:cNvPr>
          <p:cNvGrpSpPr/>
          <p:nvPr/>
        </p:nvGrpSpPr>
        <p:grpSpPr>
          <a:xfrm>
            <a:off x="2960243" y="1153249"/>
            <a:ext cx="403200" cy="403200"/>
            <a:chOff x="6361889" y="1391055"/>
            <a:chExt cx="403200" cy="403200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AB202761-F95E-AEBB-69DF-41D25C0E1A40}"/>
                </a:ext>
              </a:extLst>
            </p:cNvPr>
            <p:cNvSpPr/>
            <p:nvPr/>
          </p:nvSpPr>
          <p:spPr>
            <a:xfrm>
              <a:off x="6361889" y="1391055"/>
              <a:ext cx="403200" cy="4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4E0B56A-DA4E-E9E5-D0C3-7F080EBF114B}"/>
                </a:ext>
              </a:extLst>
            </p:cNvPr>
            <p:cNvSpPr/>
            <p:nvPr/>
          </p:nvSpPr>
          <p:spPr>
            <a:xfrm>
              <a:off x="6403289" y="1432455"/>
              <a:ext cx="320400" cy="320400"/>
            </a:xfrm>
            <a:prstGeom prst="ellipse">
              <a:avLst/>
            </a:prstGeom>
            <a:gradFill>
              <a:gsLst>
                <a:gs pos="4000">
                  <a:srgbClr val="FE410D"/>
                </a:gs>
                <a:gs pos="100000">
                  <a:srgbClr val="ED9F1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25C1D674-EF05-C484-3363-5E5FF3BDE94E}"/>
              </a:ext>
            </a:extLst>
          </p:cNvPr>
          <p:cNvSpPr txBox="1"/>
          <p:nvPr/>
        </p:nvSpPr>
        <p:spPr>
          <a:xfrm>
            <a:off x="853278" y="2704803"/>
            <a:ext cx="3295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Administração Tributária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6534BEF-0793-D5BF-EC19-EC88FA834627}"/>
              </a:ext>
            </a:extLst>
          </p:cNvPr>
          <p:cNvSpPr txBox="1"/>
          <p:nvPr/>
        </p:nvSpPr>
        <p:spPr>
          <a:xfrm>
            <a:off x="1476660" y="3869628"/>
            <a:ext cx="201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Gill Sans MT" panose="020B0502020104020203" pitchFamily="34" charset="0"/>
              </a:rPr>
              <a:t>Números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5FFDE120-B3F1-9F0A-86E3-04BFDB149322}"/>
              </a:ext>
            </a:extLst>
          </p:cNvPr>
          <p:cNvCxnSpPr/>
          <p:nvPr/>
        </p:nvCxnSpPr>
        <p:spPr>
          <a:xfrm>
            <a:off x="1832968" y="3879199"/>
            <a:ext cx="13867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66705139-9F3F-2E34-7EC5-A5AD92781099}"/>
              </a:ext>
            </a:extLst>
          </p:cNvPr>
          <p:cNvGrpSpPr/>
          <p:nvPr/>
        </p:nvGrpSpPr>
        <p:grpSpPr>
          <a:xfrm>
            <a:off x="4808358" y="2911967"/>
            <a:ext cx="1296000" cy="1105200"/>
            <a:chOff x="4808358" y="2911967"/>
            <a:chExt cx="1296000" cy="1105200"/>
          </a:xfrm>
        </p:grpSpPr>
        <p:sp>
          <p:nvSpPr>
            <p:cNvPr id="48" name="Hexágono 47">
              <a:extLst>
                <a:ext uri="{FF2B5EF4-FFF2-40B4-BE49-F238E27FC236}">
                  <a16:creationId xmlns:a16="http://schemas.microsoft.com/office/drawing/2014/main" id="{9B88AED4-168D-B874-FC0C-351DBDFDF86A}"/>
                </a:ext>
              </a:extLst>
            </p:cNvPr>
            <p:cNvSpPr/>
            <p:nvPr/>
          </p:nvSpPr>
          <p:spPr>
            <a:xfrm>
              <a:off x="4808358" y="2911967"/>
              <a:ext cx="1296000" cy="1105200"/>
            </a:xfrm>
            <a:prstGeom prst="hexagon">
              <a:avLst/>
            </a:prstGeom>
            <a:gradFill>
              <a:gsLst>
                <a:gs pos="4000">
                  <a:srgbClr val="0069AC"/>
                </a:gs>
                <a:gs pos="100000">
                  <a:srgbClr val="00A6EF"/>
                </a:gs>
              </a:gsLst>
              <a:lin ang="2700000" scaled="1"/>
            </a:gradFill>
            <a:ln>
              <a:noFill/>
            </a:ln>
            <a:effectLst>
              <a:outerShdw blurRad="889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D22BE7FF-E06D-0FDB-D36F-21288CC946A3}"/>
                </a:ext>
              </a:extLst>
            </p:cNvPr>
            <p:cNvSpPr txBox="1"/>
            <p:nvPr/>
          </p:nvSpPr>
          <p:spPr>
            <a:xfrm>
              <a:off x="5017776" y="298349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03</a:t>
              </a:r>
            </a:p>
          </p:txBody>
        </p: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5BB108D2-3C75-9BB4-05E2-8FFDA788A45E}"/>
              </a:ext>
            </a:extLst>
          </p:cNvPr>
          <p:cNvGrpSpPr/>
          <p:nvPr/>
        </p:nvGrpSpPr>
        <p:grpSpPr>
          <a:xfrm>
            <a:off x="4257768" y="4211922"/>
            <a:ext cx="1296000" cy="1105200"/>
            <a:chOff x="4257768" y="4211922"/>
            <a:chExt cx="1296000" cy="1105200"/>
          </a:xfrm>
        </p:grpSpPr>
        <p:sp>
          <p:nvSpPr>
            <p:cNvPr id="51" name="Hexágono 50">
              <a:extLst>
                <a:ext uri="{FF2B5EF4-FFF2-40B4-BE49-F238E27FC236}">
                  <a16:creationId xmlns:a16="http://schemas.microsoft.com/office/drawing/2014/main" id="{112E3600-F9BB-2982-43BD-71318115480C}"/>
                </a:ext>
              </a:extLst>
            </p:cNvPr>
            <p:cNvSpPr/>
            <p:nvPr/>
          </p:nvSpPr>
          <p:spPr>
            <a:xfrm>
              <a:off x="4257768" y="4211922"/>
              <a:ext cx="1296000" cy="1105200"/>
            </a:xfrm>
            <a:prstGeom prst="hexagon">
              <a:avLst/>
            </a:prstGeom>
            <a:gradFill>
              <a:gsLst>
                <a:gs pos="4000">
                  <a:srgbClr val="176B53"/>
                </a:gs>
                <a:gs pos="100000">
                  <a:srgbClr val="1FA27E"/>
                </a:gs>
              </a:gsLst>
              <a:lin ang="2700000" scaled="1"/>
            </a:gradFill>
            <a:ln>
              <a:noFill/>
            </a:ln>
            <a:effectLst>
              <a:outerShdw blurRad="889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9FFFBD95-0AC7-C457-4506-94A7A29DA973}"/>
                </a:ext>
              </a:extLst>
            </p:cNvPr>
            <p:cNvSpPr txBox="1"/>
            <p:nvPr/>
          </p:nvSpPr>
          <p:spPr>
            <a:xfrm>
              <a:off x="4430336" y="430760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04</a:t>
              </a: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30536E86-4FB5-5CCB-6AF6-67641AB10226}"/>
              </a:ext>
            </a:extLst>
          </p:cNvPr>
          <p:cNvGrpSpPr/>
          <p:nvPr/>
        </p:nvGrpSpPr>
        <p:grpSpPr>
          <a:xfrm>
            <a:off x="3463200" y="5518758"/>
            <a:ext cx="1296000" cy="1105200"/>
            <a:chOff x="3463200" y="5518758"/>
            <a:chExt cx="1296000" cy="1105200"/>
          </a:xfrm>
        </p:grpSpPr>
        <p:sp>
          <p:nvSpPr>
            <p:cNvPr id="30" name="Hexágono 29">
              <a:extLst>
                <a:ext uri="{FF2B5EF4-FFF2-40B4-BE49-F238E27FC236}">
                  <a16:creationId xmlns:a16="http://schemas.microsoft.com/office/drawing/2014/main" id="{E585ACDD-056F-10F2-A73C-7088BB1ADACF}"/>
                </a:ext>
              </a:extLst>
            </p:cNvPr>
            <p:cNvSpPr/>
            <p:nvPr/>
          </p:nvSpPr>
          <p:spPr>
            <a:xfrm>
              <a:off x="3463200" y="5518758"/>
              <a:ext cx="1296000" cy="1105200"/>
            </a:xfrm>
            <a:prstGeom prst="hexagon">
              <a:avLst/>
            </a:prstGeom>
            <a:gradFill>
              <a:gsLst>
                <a:gs pos="5000">
                  <a:srgbClr val="2D9025"/>
                </a:gs>
                <a:gs pos="100000">
                  <a:srgbClr val="80B245"/>
                </a:gs>
              </a:gsLst>
              <a:lin ang="2700000" scaled="1"/>
            </a:gradFill>
            <a:ln>
              <a:noFill/>
            </a:ln>
            <a:effectLst>
              <a:outerShdw blurRad="889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BA0B0685-60F9-DCD6-67C8-99245CC47DBC}"/>
                </a:ext>
              </a:extLst>
            </p:cNvPr>
            <p:cNvSpPr txBox="1"/>
            <p:nvPr/>
          </p:nvSpPr>
          <p:spPr>
            <a:xfrm>
              <a:off x="3598689" y="5591728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05</a:t>
              </a: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93884205-6443-BAD5-F0FB-40315A8E6E06}"/>
              </a:ext>
            </a:extLst>
          </p:cNvPr>
          <p:cNvGrpSpPr/>
          <p:nvPr/>
        </p:nvGrpSpPr>
        <p:grpSpPr>
          <a:xfrm>
            <a:off x="3555390" y="312057"/>
            <a:ext cx="1296000" cy="1105200"/>
            <a:chOff x="3469326" y="312057"/>
            <a:chExt cx="1296000" cy="1105200"/>
          </a:xfrm>
        </p:grpSpPr>
        <p:sp>
          <p:nvSpPr>
            <p:cNvPr id="42" name="Hexágono 41">
              <a:extLst>
                <a:ext uri="{FF2B5EF4-FFF2-40B4-BE49-F238E27FC236}">
                  <a16:creationId xmlns:a16="http://schemas.microsoft.com/office/drawing/2014/main" id="{8CA1FF41-80B0-2283-F8AB-73FBDA395A01}"/>
                </a:ext>
              </a:extLst>
            </p:cNvPr>
            <p:cNvSpPr/>
            <p:nvPr/>
          </p:nvSpPr>
          <p:spPr>
            <a:xfrm>
              <a:off x="3469326" y="312057"/>
              <a:ext cx="1296000" cy="1105200"/>
            </a:xfrm>
            <a:prstGeom prst="hexagon">
              <a:avLst/>
            </a:prstGeom>
            <a:gradFill>
              <a:gsLst>
                <a:gs pos="4000">
                  <a:srgbClr val="FE410D"/>
                </a:gs>
                <a:gs pos="100000">
                  <a:srgbClr val="ED9F12"/>
                </a:gs>
              </a:gsLst>
              <a:lin ang="2700000" scaled="1"/>
            </a:gradFill>
            <a:ln>
              <a:noFill/>
            </a:ln>
            <a:effectLst>
              <a:outerShdw blurRad="889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FF5E1760-F3F4-1823-6095-D36567754635}"/>
                </a:ext>
              </a:extLst>
            </p:cNvPr>
            <p:cNvSpPr txBox="1"/>
            <p:nvPr/>
          </p:nvSpPr>
          <p:spPr>
            <a:xfrm>
              <a:off x="3637861" y="38805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6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C23AD79-B8AB-5A50-80DF-B181D8F992D2}"/>
              </a:ext>
            </a:extLst>
          </p:cNvPr>
          <p:cNvSpPr txBox="1"/>
          <p:nvPr/>
        </p:nvSpPr>
        <p:spPr>
          <a:xfrm>
            <a:off x="650786" y="106151"/>
            <a:ext cx="1099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PRINCIPIOS BÁSICOS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6A11DE-EE86-B583-C633-A821018987C3}"/>
              </a:ext>
            </a:extLst>
          </p:cNvPr>
          <p:cNvSpPr/>
          <p:nvPr/>
        </p:nvSpPr>
        <p:spPr>
          <a:xfrm>
            <a:off x="791275" y="1081569"/>
            <a:ext cx="10879357" cy="156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4C3870E7-4117-5103-F672-0F02249A9B58}"/>
              </a:ext>
            </a:extLst>
          </p:cNvPr>
          <p:cNvSpPr/>
          <p:nvPr/>
        </p:nvSpPr>
        <p:spPr>
          <a:xfrm rot="5400000">
            <a:off x="785597" y="1031344"/>
            <a:ext cx="1400400" cy="166246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EE373A"/>
              </a:gs>
              <a:gs pos="99000">
                <a:srgbClr val="FD717E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7FC9F757-D032-2696-179D-7E612B4C25D2}"/>
              </a:ext>
            </a:extLst>
          </p:cNvPr>
          <p:cNvSpPr/>
          <p:nvPr/>
        </p:nvSpPr>
        <p:spPr>
          <a:xfrm>
            <a:off x="650786" y="1071263"/>
            <a:ext cx="140490" cy="95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EE373A"/>
              </a:gs>
              <a:gs pos="99000">
                <a:srgbClr val="FD717E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1853D60-B8AB-A17D-D9A3-C669CB7B4213}"/>
              </a:ext>
            </a:extLst>
          </p:cNvPr>
          <p:cNvSpPr/>
          <p:nvPr/>
        </p:nvSpPr>
        <p:spPr>
          <a:xfrm>
            <a:off x="802500" y="1315851"/>
            <a:ext cx="1376984" cy="1130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420B98-767F-B1E3-4D2F-02D5F8D6FFC7}"/>
              </a:ext>
            </a:extLst>
          </p:cNvPr>
          <p:cNvSpPr txBox="1"/>
          <p:nvPr/>
        </p:nvSpPr>
        <p:spPr>
          <a:xfrm>
            <a:off x="2282332" y="1081569"/>
            <a:ext cx="675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Respeito Incondicional ao Pacto Federativo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E98AD4-7EAC-29A0-C3FC-14BEE704BF24}"/>
              </a:ext>
            </a:extLst>
          </p:cNvPr>
          <p:cNvSpPr txBox="1"/>
          <p:nvPr/>
        </p:nvSpPr>
        <p:spPr>
          <a:xfrm>
            <a:off x="2316194" y="1531040"/>
            <a:ext cx="922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Preservando a autonomia dos entes federados na gestão tributária em sua jurisdição, no que tange à administração, fiscalização, arrecadação, cobrança, fixação de alíquotas e julgamento administrativo tributário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000B36-566A-8FC6-D5B2-9877694435DD}"/>
              </a:ext>
            </a:extLst>
          </p:cNvPr>
          <p:cNvSpPr txBox="1"/>
          <p:nvPr/>
        </p:nvSpPr>
        <p:spPr>
          <a:xfrm>
            <a:off x="1096354" y="1308578"/>
            <a:ext cx="79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79B3499A-8028-C49A-9D6D-F5A97836A884}"/>
              </a:ext>
            </a:extLst>
          </p:cNvPr>
          <p:cNvSpPr/>
          <p:nvPr/>
        </p:nvSpPr>
        <p:spPr>
          <a:xfrm>
            <a:off x="802501" y="2819469"/>
            <a:ext cx="10868132" cy="156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: Cantos Superiores Arredondados 47">
            <a:extLst>
              <a:ext uri="{FF2B5EF4-FFF2-40B4-BE49-F238E27FC236}">
                <a16:creationId xmlns:a16="http://schemas.microsoft.com/office/drawing/2014/main" id="{B2AB7F7B-C569-C1D4-C849-01A95D48FC7F}"/>
              </a:ext>
            </a:extLst>
          </p:cNvPr>
          <p:cNvSpPr/>
          <p:nvPr/>
        </p:nvSpPr>
        <p:spPr>
          <a:xfrm rot="5400000">
            <a:off x="795965" y="2770101"/>
            <a:ext cx="1400400" cy="16607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F410E"/>
              </a:gs>
              <a:gs pos="99000">
                <a:srgbClr val="FAA713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F15B32C9-BE3D-00B9-B5CD-6B0AFBE5346E}"/>
              </a:ext>
            </a:extLst>
          </p:cNvPr>
          <p:cNvSpPr/>
          <p:nvPr/>
        </p:nvSpPr>
        <p:spPr>
          <a:xfrm>
            <a:off x="662011" y="2809163"/>
            <a:ext cx="140345" cy="95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FF410E"/>
              </a:gs>
              <a:gs pos="99000">
                <a:srgbClr val="FAA713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5420760D-77AF-B985-2C9E-1D4AF745AE55}"/>
              </a:ext>
            </a:extLst>
          </p:cNvPr>
          <p:cNvSpPr/>
          <p:nvPr/>
        </p:nvSpPr>
        <p:spPr>
          <a:xfrm>
            <a:off x="813725" y="3053751"/>
            <a:ext cx="1375563" cy="1130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B60149D-9A8A-09E8-FD55-255AECB110C9}"/>
              </a:ext>
            </a:extLst>
          </p:cNvPr>
          <p:cNvSpPr txBox="1"/>
          <p:nvPr/>
        </p:nvSpPr>
        <p:spPr>
          <a:xfrm>
            <a:off x="2293558" y="2819469"/>
            <a:ext cx="200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Manutenção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C217E98-EEBB-1E9C-301A-CA69C49D5084}"/>
              </a:ext>
            </a:extLst>
          </p:cNvPr>
          <p:cNvSpPr txBox="1"/>
          <p:nvPr/>
        </p:nvSpPr>
        <p:spPr>
          <a:xfrm>
            <a:off x="2327419" y="3268940"/>
            <a:ext cx="905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No âmbito do ente federado de todas as competências e atribuições relativas à administração tributária e seus agentes.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C585070-EB68-DA07-5022-AC7296BB59CC}"/>
              </a:ext>
            </a:extLst>
          </p:cNvPr>
          <p:cNvSpPr txBox="1"/>
          <p:nvPr/>
        </p:nvSpPr>
        <p:spPr>
          <a:xfrm>
            <a:off x="1107578" y="3046478"/>
            <a:ext cx="1092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02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FA6677E3-B942-71F6-C420-A5A3A625A90D}"/>
              </a:ext>
            </a:extLst>
          </p:cNvPr>
          <p:cNvSpPr/>
          <p:nvPr/>
        </p:nvSpPr>
        <p:spPr>
          <a:xfrm>
            <a:off x="814964" y="4572086"/>
            <a:ext cx="10868132" cy="156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: Cantos Superiores Arredondados 54">
            <a:extLst>
              <a:ext uri="{FF2B5EF4-FFF2-40B4-BE49-F238E27FC236}">
                <a16:creationId xmlns:a16="http://schemas.microsoft.com/office/drawing/2014/main" id="{28A6987C-22C9-C70C-FA00-0A20371DB67F}"/>
              </a:ext>
            </a:extLst>
          </p:cNvPr>
          <p:cNvSpPr/>
          <p:nvPr/>
        </p:nvSpPr>
        <p:spPr>
          <a:xfrm rot="5400000">
            <a:off x="807191" y="4508001"/>
            <a:ext cx="1400400" cy="16607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2D9025"/>
              </a:gs>
              <a:gs pos="99000">
                <a:srgbClr val="89BF4A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id="{03DF4602-4315-4E3B-5A95-452552B8F3BC}"/>
              </a:ext>
            </a:extLst>
          </p:cNvPr>
          <p:cNvSpPr/>
          <p:nvPr/>
        </p:nvSpPr>
        <p:spPr>
          <a:xfrm>
            <a:off x="673237" y="4547063"/>
            <a:ext cx="140345" cy="95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2D9025"/>
              </a:gs>
              <a:gs pos="99000">
                <a:srgbClr val="89BF4A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45EA6046-7149-D421-85B0-677BF2176AA5}"/>
              </a:ext>
            </a:extLst>
          </p:cNvPr>
          <p:cNvSpPr/>
          <p:nvPr/>
        </p:nvSpPr>
        <p:spPr>
          <a:xfrm>
            <a:off x="824951" y="4791651"/>
            <a:ext cx="1375563" cy="1130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2060661-4922-EC18-FBB8-C5B12066DD30}"/>
              </a:ext>
            </a:extLst>
          </p:cNvPr>
          <p:cNvSpPr txBox="1"/>
          <p:nvPr/>
        </p:nvSpPr>
        <p:spPr>
          <a:xfrm>
            <a:off x="2304784" y="4557369"/>
            <a:ext cx="876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Julgamento Administrativo Tributário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CDEE01D-CDA7-DEE7-ED50-EEEAF2E6DEE2}"/>
              </a:ext>
            </a:extLst>
          </p:cNvPr>
          <p:cNvSpPr txBox="1"/>
          <p:nvPr/>
        </p:nvSpPr>
        <p:spPr>
          <a:xfrm>
            <a:off x="2338646" y="5023316"/>
            <a:ext cx="887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Dos entes federados exclusivamente por servidores efetivos das administrações tributárias que detenham a competência do julgamento administrativo-tributário prevista em lei do respectivo ente tributante.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C65372E-D4B9-BA8C-D288-3903EDBA954C}"/>
              </a:ext>
            </a:extLst>
          </p:cNvPr>
          <p:cNvSpPr txBox="1"/>
          <p:nvPr/>
        </p:nvSpPr>
        <p:spPr>
          <a:xfrm>
            <a:off x="1118804" y="4784378"/>
            <a:ext cx="1060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176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C23AD79-B8AB-5A50-80DF-B181D8F992D2}"/>
              </a:ext>
            </a:extLst>
          </p:cNvPr>
          <p:cNvSpPr txBox="1"/>
          <p:nvPr/>
        </p:nvSpPr>
        <p:spPr>
          <a:xfrm>
            <a:off x="650786" y="106151"/>
            <a:ext cx="1099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PRINCIPIOS BÁSICOS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6A11DE-EE86-B583-C633-A821018987C3}"/>
              </a:ext>
            </a:extLst>
          </p:cNvPr>
          <p:cNvSpPr/>
          <p:nvPr/>
        </p:nvSpPr>
        <p:spPr>
          <a:xfrm>
            <a:off x="791275" y="1081569"/>
            <a:ext cx="10879357" cy="156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4C3870E7-4117-5103-F672-0F02249A9B58}"/>
              </a:ext>
            </a:extLst>
          </p:cNvPr>
          <p:cNvSpPr/>
          <p:nvPr/>
        </p:nvSpPr>
        <p:spPr>
          <a:xfrm rot="5400000">
            <a:off x="785597" y="1031344"/>
            <a:ext cx="1400400" cy="166246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77057"/>
              </a:gs>
              <a:gs pos="99000">
                <a:srgbClr val="21AC85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7FC9F757-D032-2696-179D-7E612B4C25D2}"/>
              </a:ext>
            </a:extLst>
          </p:cNvPr>
          <p:cNvSpPr/>
          <p:nvPr/>
        </p:nvSpPr>
        <p:spPr>
          <a:xfrm>
            <a:off x="650786" y="1071263"/>
            <a:ext cx="140490" cy="95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177057"/>
              </a:gs>
              <a:gs pos="99000">
                <a:srgbClr val="21AC85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1853D60-B8AB-A17D-D9A3-C669CB7B4213}"/>
              </a:ext>
            </a:extLst>
          </p:cNvPr>
          <p:cNvSpPr/>
          <p:nvPr/>
        </p:nvSpPr>
        <p:spPr>
          <a:xfrm>
            <a:off x="802500" y="1315851"/>
            <a:ext cx="1376984" cy="1130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420B98-767F-B1E3-4D2F-02D5F8D6FFC7}"/>
              </a:ext>
            </a:extLst>
          </p:cNvPr>
          <p:cNvSpPr txBox="1"/>
          <p:nvPr/>
        </p:nvSpPr>
        <p:spPr>
          <a:xfrm>
            <a:off x="2282333" y="1081569"/>
            <a:ext cx="20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Garantia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E98AD4-7EAC-29A0-C3FC-14BEE704BF24}"/>
              </a:ext>
            </a:extLst>
          </p:cNvPr>
          <p:cNvSpPr txBox="1"/>
          <p:nvPr/>
        </p:nvSpPr>
        <p:spPr>
          <a:xfrm>
            <a:off x="2316194" y="1531040"/>
            <a:ext cx="906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Do provimento exclusivo por servidores efetivos da administração tributária na gestão tributária do respectivo ente federativo, inclusive na eventual instituição de órgão interfederativo.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000B36-566A-8FC6-D5B2-9877694435DD}"/>
              </a:ext>
            </a:extLst>
          </p:cNvPr>
          <p:cNvSpPr txBox="1"/>
          <p:nvPr/>
        </p:nvSpPr>
        <p:spPr>
          <a:xfrm>
            <a:off x="1096354" y="1308578"/>
            <a:ext cx="1083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04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79B3499A-8028-C49A-9D6D-F5A97836A884}"/>
              </a:ext>
            </a:extLst>
          </p:cNvPr>
          <p:cNvSpPr/>
          <p:nvPr/>
        </p:nvSpPr>
        <p:spPr>
          <a:xfrm>
            <a:off x="802501" y="2819469"/>
            <a:ext cx="10868132" cy="156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: Cantos Superiores Arredondados 47">
            <a:extLst>
              <a:ext uri="{FF2B5EF4-FFF2-40B4-BE49-F238E27FC236}">
                <a16:creationId xmlns:a16="http://schemas.microsoft.com/office/drawing/2014/main" id="{B2AB7F7B-C569-C1D4-C849-01A95D48FC7F}"/>
              </a:ext>
            </a:extLst>
          </p:cNvPr>
          <p:cNvSpPr/>
          <p:nvPr/>
        </p:nvSpPr>
        <p:spPr>
          <a:xfrm rot="5400000">
            <a:off x="795965" y="2770101"/>
            <a:ext cx="1400400" cy="16607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69AD"/>
              </a:gs>
              <a:gs pos="99000">
                <a:srgbClr val="00B0FE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F15B32C9-BE3D-00B9-B5CD-6B0AFBE5346E}"/>
              </a:ext>
            </a:extLst>
          </p:cNvPr>
          <p:cNvSpPr/>
          <p:nvPr/>
        </p:nvSpPr>
        <p:spPr>
          <a:xfrm>
            <a:off x="662011" y="2809163"/>
            <a:ext cx="140345" cy="95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69AD"/>
              </a:gs>
              <a:gs pos="99000">
                <a:srgbClr val="00B0FE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5420760D-77AF-B985-2C9E-1D4AF745AE55}"/>
              </a:ext>
            </a:extLst>
          </p:cNvPr>
          <p:cNvSpPr/>
          <p:nvPr/>
        </p:nvSpPr>
        <p:spPr>
          <a:xfrm>
            <a:off x="813725" y="3053751"/>
            <a:ext cx="1375563" cy="1130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B60149D-9A8A-09E8-FD55-255AECB110C9}"/>
              </a:ext>
            </a:extLst>
          </p:cNvPr>
          <p:cNvSpPr txBox="1"/>
          <p:nvPr/>
        </p:nvSpPr>
        <p:spPr>
          <a:xfrm>
            <a:off x="2293558" y="2819469"/>
            <a:ext cx="763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No caso de instituição de órgão interfederativo colegiado 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C217E98-EEBB-1E9C-301A-CA69C49D5084}"/>
              </a:ext>
            </a:extLst>
          </p:cNvPr>
          <p:cNvSpPr txBox="1"/>
          <p:nvPr/>
        </p:nvSpPr>
        <p:spPr>
          <a:xfrm>
            <a:off x="2327419" y="3277178"/>
            <a:ext cx="905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Suas competências serão limitadas à edição de regulamento nacional e harmonização, configuração do sistema de arrecadação e partilha de tributos direta aos entes federados e especificação geral dos sistemas de obrigações acessórias e de fiscalização e julgamento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C585070-EB68-DA07-5022-AC7296BB59CC}"/>
              </a:ext>
            </a:extLst>
          </p:cNvPr>
          <p:cNvSpPr txBox="1"/>
          <p:nvPr/>
        </p:nvSpPr>
        <p:spPr>
          <a:xfrm>
            <a:off x="1107578" y="3046478"/>
            <a:ext cx="1071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05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FA6677E3-B942-71F6-C420-A5A3A625A90D}"/>
              </a:ext>
            </a:extLst>
          </p:cNvPr>
          <p:cNvSpPr/>
          <p:nvPr/>
        </p:nvSpPr>
        <p:spPr>
          <a:xfrm>
            <a:off x="813727" y="4557369"/>
            <a:ext cx="10868132" cy="1569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: Cantos Superiores Arredondados 54">
            <a:extLst>
              <a:ext uri="{FF2B5EF4-FFF2-40B4-BE49-F238E27FC236}">
                <a16:creationId xmlns:a16="http://schemas.microsoft.com/office/drawing/2014/main" id="{28A6987C-22C9-C70C-FA00-0A20371DB67F}"/>
              </a:ext>
            </a:extLst>
          </p:cNvPr>
          <p:cNvSpPr/>
          <p:nvPr/>
        </p:nvSpPr>
        <p:spPr>
          <a:xfrm rot="5400000">
            <a:off x="807191" y="4508001"/>
            <a:ext cx="1400400" cy="16607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020FF"/>
              </a:gs>
              <a:gs pos="99000">
                <a:srgbClr val="B569FF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id="{03DF4602-4315-4E3B-5A95-452552B8F3BC}"/>
              </a:ext>
            </a:extLst>
          </p:cNvPr>
          <p:cNvSpPr/>
          <p:nvPr/>
        </p:nvSpPr>
        <p:spPr>
          <a:xfrm>
            <a:off x="673237" y="4547063"/>
            <a:ext cx="140345" cy="954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9020FF"/>
              </a:gs>
              <a:gs pos="99000">
                <a:srgbClr val="B569FF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45EA6046-7149-D421-85B0-677BF2176AA5}"/>
              </a:ext>
            </a:extLst>
          </p:cNvPr>
          <p:cNvSpPr/>
          <p:nvPr/>
        </p:nvSpPr>
        <p:spPr>
          <a:xfrm>
            <a:off x="824951" y="4791651"/>
            <a:ext cx="1375563" cy="11304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2060661-4922-EC18-FBB8-C5B12066DD30}"/>
              </a:ext>
            </a:extLst>
          </p:cNvPr>
          <p:cNvSpPr txBox="1"/>
          <p:nvPr/>
        </p:nvSpPr>
        <p:spPr>
          <a:xfrm>
            <a:off x="2304784" y="4557369"/>
            <a:ext cx="884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Na criação de órgão acima do órgão interfederativo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CDEE01D-CDA7-DEE7-ED50-EEEAF2E6DEE2}"/>
              </a:ext>
            </a:extLst>
          </p:cNvPr>
          <p:cNvSpPr txBox="1"/>
          <p:nvPr/>
        </p:nvSpPr>
        <p:spPr>
          <a:xfrm>
            <a:off x="2338645" y="5006840"/>
            <a:ext cx="903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O mesmo só poderá ser provido por chefe de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Poder Executivo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, ministro, secretário ou equivalente da área da administração tributária e servidor de carreira das administrações tributárias dos respectivos entes federados.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C65372E-D4B9-BA8C-D288-3903EDBA954C}"/>
              </a:ext>
            </a:extLst>
          </p:cNvPr>
          <p:cNvSpPr txBox="1"/>
          <p:nvPr/>
        </p:nvSpPr>
        <p:spPr>
          <a:xfrm>
            <a:off x="1118804" y="4784378"/>
            <a:ext cx="1060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1777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BCE77762-4780-69D1-A9FB-24BDE240AE60}"/>
              </a:ext>
            </a:extLst>
          </p:cNvPr>
          <p:cNvSpPr/>
          <p:nvPr/>
        </p:nvSpPr>
        <p:spPr>
          <a:xfrm>
            <a:off x="9338340" y="1306827"/>
            <a:ext cx="2232000" cy="2232000"/>
          </a:xfrm>
          <a:prstGeom prst="ellipse">
            <a:avLst/>
          </a:prstGeom>
          <a:gradFill flip="none" rotWithShape="1">
            <a:gsLst>
              <a:gs pos="10000">
                <a:srgbClr val="078AB0"/>
              </a:gs>
              <a:gs pos="100000">
                <a:srgbClr val="5FD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38100" dir="10800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B8B9E7-B556-F0C1-AB0A-356060DE3463}"/>
              </a:ext>
            </a:extLst>
          </p:cNvPr>
          <p:cNvSpPr txBox="1"/>
          <p:nvPr/>
        </p:nvSpPr>
        <p:spPr>
          <a:xfrm>
            <a:off x="601362" y="230909"/>
            <a:ext cx="1111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CONSELHO FEDERATIVO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E709219-EE66-AF9A-7586-7F5B78C1238B}"/>
              </a:ext>
            </a:extLst>
          </p:cNvPr>
          <p:cNvGrpSpPr/>
          <p:nvPr/>
        </p:nvGrpSpPr>
        <p:grpSpPr>
          <a:xfrm>
            <a:off x="706956" y="1306827"/>
            <a:ext cx="2232000" cy="2232000"/>
            <a:chOff x="706956" y="1306827"/>
            <a:chExt cx="2232000" cy="22320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D0850AEB-5EA3-15BB-073F-149E7666A842}"/>
                </a:ext>
              </a:extLst>
            </p:cNvPr>
            <p:cNvSpPr/>
            <p:nvPr/>
          </p:nvSpPr>
          <p:spPr>
            <a:xfrm>
              <a:off x="706956" y="1306827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B90C3D"/>
                </a:gs>
                <a:gs pos="100000">
                  <a:srgbClr val="EE86A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BF47A4B-4A92-C62E-ACCE-F925BFE1EDD4}"/>
                </a:ext>
              </a:extLst>
            </p:cNvPr>
            <p:cNvSpPr txBox="1"/>
            <p:nvPr/>
          </p:nvSpPr>
          <p:spPr>
            <a:xfrm>
              <a:off x="864469" y="1622776"/>
              <a:ext cx="19077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Gill Sans MT" panose="020B0502020104020203" pitchFamily="34" charset="0"/>
                </a:rPr>
                <a:t>Competências administrativas em nome de Estados, Distrito Federal e Municípios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10B9B8B7-8AE2-DF8D-5BC7-A81C778EE8EB}"/>
              </a:ext>
            </a:extLst>
          </p:cNvPr>
          <p:cNvGrpSpPr/>
          <p:nvPr/>
        </p:nvGrpSpPr>
        <p:grpSpPr>
          <a:xfrm>
            <a:off x="3584084" y="1306827"/>
            <a:ext cx="2232000" cy="2232000"/>
            <a:chOff x="3584084" y="1306827"/>
            <a:chExt cx="2232000" cy="22320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D9B905AB-B277-808B-51E6-FEE54E552CDD}"/>
                </a:ext>
              </a:extLst>
            </p:cNvPr>
            <p:cNvSpPr/>
            <p:nvPr/>
          </p:nvSpPr>
          <p:spPr>
            <a:xfrm>
              <a:off x="3584084" y="1306827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C1A909"/>
                </a:gs>
                <a:gs pos="100000">
                  <a:srgbClr val="ECDC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ED446A0-E28C-3134-7055-7846E3C1ADFB}"/>
                </a:ext>
              </a:extLst>
            </p:cNvPr>
            <p:cNvSpPr txBox="1"/>
            <p:nvPr/>
          </p:nvSpPr>
          <p:spPr>
            <a:xfrm>
              <a:off x="3653640" y="1690160"/>
              <a:ext cx="20928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Gill Sans MT" panose="020B0502020104020203" pitchFamily="34" charset="0"/>
                </a:rPr>
                <a:t>Funções específicas e delimitadas de edição de normas regulamentares sobre o IBS 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0422685F-5D51-0F84-293E-49536405D97F}"/>
              </a:ext>
            </a:extLst>
          </p:cNvPr>
          <p:cNvGrpSpPr/>
          <p:nvPr/>
        </p:nvGrpSpPr>
        <p:grpSpPr>
          <a:xfrm>
            <a:off x="6461212" y="1306827"/>
            <a:ext cx="2232000" cy="2232000"/>
            <a:chOff x="6461212" y="1306827"/>
            <a:chExt cx="2232000" cy="2232000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32C0F5E-8235-5FAF-D331-C054AAB71396}"/>
                </a:ext>
              </a:extLst>
            </p:cNvPr>
            <p:cNvSpPr/>
            <p:nvPr/>
          </p:nvSpPr>
          <p:spPr>
            <a:xfrm>
              <a:off x="6461212" y="1306827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00B077"/>
                </a:gs>
                <a:gs pos="100000">
                  <a:srgbClr val="74EEC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C375F87-67DF-4EA3-19DF-FA190AE06788}"/>
                </a:ext>
              </a:extLst>
            </p:cNvPr>
            <p:cNvSpPr txBox="1"/>
            <p:nvPr/>
          </p:nvSpPr>
          <p:spPr>
            <a:xfrm>
              <a:off x="6545102" y="1715724"/>
              <a:ext cx="199570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Gill Sans MT" panose="020B0502020104020203" pitchFamily="34" charset="0"/>
                </a:rPr>
                <a:t>  Uniformização de interpretação e aplicação de normas</a:t>
              </a:r>
            </a:p>
            <a:p>
              <a:pPr algn="ctr"/>
              <a:endParaRPr lang="pt-BR" sz="14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332D7CC-621F-D303-EB9E-89C530B78836}"/>
              </a:ext>
            </a:extLst>
          </p:cNvPr>
          <p:cNvSpPr txBox="1"/>
          <p:nvPr/>
        </p:nvSpPr>
        <p:spPr>
          <a:xfrm>
            <a:off x="9338340" y="1668434"/>
            <a:ext cx="219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Gill Sans MT" panose="020B0502020104020203" pitchFamily="34" charset="0"/>
              </a:rPr>
              <a:t> </a:t>
            </a:r>
            <a:r>
              <a:rPr lang="pt-BR" dirty="0">
                <a:latin typeface="Gill Sans MT" panose="020B0502020104020203" pitchFamily="34" charset="0"/>
              </a:rPr>
              <a:t>Distribuição da arrecadação do IBS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0DF6391-DFF9-C2D2-AA7A-C63F8E3F7574}"/>
              </a:ext>
            </a:extLst>
          </p:cNvPr>
          <p:cNvGrpSpPr/>
          <p:nvPr/>
        </p:nvGrpSpPr>
        <p:grpSpPr>
          <a:xfrm>
            <a:off x="706956" y="4147009"/>
            <a:ext cx="2232000" cy="2232000"/>
            <a:chOff x="706956" y="4147009"/>
            <a:chExt cx="2232000" cy="223200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390FF5D-1657-BCC0-7262-9C9B403DE099}"/>
                </a:ext>
              </a:extLst>
            </p:cNvPr>
            <p:cNvSpPr/>
            <p:nvPr/>
          </p:nvSpPr>
          <p:spPr>
            <a:xfrm>
              <a:off x="706956" y="4147009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078AB0"/>
                </a:gs>
                <a:gs pos="100000">
                  <a:srgbClr val="5FD2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44F14B7-8E9B-A2D9-128E-E25D9AB56C70}"/>
                </a:ext>
              </a:extLst>
            </p:cNvPr>
            <p:cNvSpPr txBox="1"/>
            <p:nvPr/>
          </p:nvSpPr>
          <p:spPr>
            <a:xfrm>
              <a:off x="1031221" y="4496560"/>
              <a:ext cx="15332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Gill Sans MT" panose="020B0502020104020203" pitchFamily="34" charset="0"/>
                </a:rPr>
                <a:t>Isonomia de tratamento entre os vários cargos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7B7B2F73-D87A-30C1-5905-BBECC7E15D35}"/>
              </a:ext>
            </a:extLst>
          </p:cNvPr>
          <p:cNvGrpSpPr/>
          <p:nvPr/>
        </p:nvGrpSpPr>
        <p:grpSpPr>
          <a:xfrm>
            <a:off x="3584084" y="4147009"/>
            <a:ext cx="2232000" cy="2232000"/>
            <a:chOff x="3584084" y="4147009"/>
            <a:chExt cx="2232000" cy="223200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38208BE-F241-EABF-CE73-63F1D08561AA}"/>
                </a:ext>
              </a:extLst>
            </p:cNvPr>
            <p:cNvSpPr/>
            <p:nvPr/>
          </p:nvSpPr>
          <p:spPr>
            <a:xfrm>
              <a:off x="3584084" y="4147009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00B077"/>
                </a:gs>
                <a:gs pos="100000">
                  <a:srgbClr val="74EEC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7CCC04A0-2437-6067-65C6-C1B6638FBF00}"/>
                </a:ext>
              </a:extLst>
            </p:cNvPr>
            <p:cNvSpPr txBox="1"/>
            <p:nvPr/>
          </p:nvSpPr>
          <p:spPr>
            <a:xfrm>
              <a:off x="3653640" y="4439052"/>
              <a:ext cx="20928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Gill Sans MT" panose="020B0502020104020203" pitchFamily="34" charset="0"/>
                </a:rPr>
                <a:t>Harmonização do resultado do contencioso administrativo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AE2A3B4-18BF-6703-92D8-BB59C71952C5}"/>
              </a:ext>
            </a:extLst>
          </p:cNvPr>
          <p:cNvGrpSpPr/>
          <p:nvPr/>
        </p:nvGrpSpPr>
        <p:grpSpPr>
          <a:xfrm>
            <a:off x="6461212" y="4098194"/>
            <a:ext cx="2232000" cy="2232000"/>
            <a:chOff x="6461212" y="4147009"/>
            <a:chExt cx="2232000" cy="223200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08C173-83C4-438D-B118-CEF2AC1EA729}"/>
                </a:ext>
              </a:extLst>
            </p:cNvPr>
            <p:cNvSpPr/>
            <p:nvPr/>
          </p:nvSpPr>
          <p:spPr>
            <a:xfrm>
              <a:off x="6461212" y="4147009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C1A909"/>
                </a:gs>
                <a:gs pos="100000">
                  <a:srgbClr val="ECDC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D9EE4C3-3754-055B-919C-F1845F124144}"/>
                </a:ext>
              </a:extLst>
            </p:cNvPr>
            <p:cNvSpPr txBox="1"/>
            <p:nvPr/>
          </p:nvSpPr>
          <p:spPr>
            <a:xfrm>
              <a:off x="6579360" y="4507876"/>
              <a:ext cx="19957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Gill Sans MT" panose="020B0502020104020203" pitchFamily="34" charset="0"/>
                </a:rPr>
                <a:t>Preservação das </a:t>
              </a:r>
            </a:p>
            <a:p>
              <a:pPr algn="ctr"/>
              <a:r>
                <a:rPr lang="pt-BR" dirty="0">
                  <a:latin typeface="Gill Sans MT" panose="020B0502020104020203" pitchFamily="34" charset="0"/>
                </a:rPr>
                <a:t>atribuições dos cargos exclusivos de Estado 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7E4270D-D24E-B74E-F072-6325163A61C9}"/>
              </a:ext>
            </a:extLst>
          </p:cNvPr>
          <p:cNvGrpSpPr/>
          <p:nvPr/>
        </p:nvGrpSpPr>
        <p:grpSpPr>
          <a:xfrm>
            <a:off x="9338340" y="4147009"/>
            <a:ext cx="2232000" cy="2232000"/>
            <a:chOff x="9338340" y="4147009"/>
            <a:chExt cx="2232000" cy="2232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6680999-BFB0-81F9-1E3A-05EEE8A9C91F}"/>
                </a:ext>
              </a:extLst>
            </p:cNvPr>
            <p:cNvSpPr/>
            <p:nvPr/>
          </p:nvSpPr>
          <p:spPr>
            <a:xfrm>
              <a:off x="9338340" y="4147009"/>
              <a:ext cx="2232000" cy="2232000"/>
            </a:xfrm>
            <a:prstGeom prst="ellipse">
              <a:avLst/>
            </a:prstGeom>
            <a:gradFill flip="none" rotWithShape="1">
              <a:gsLst>
                <a:gs pos="10000">
                  <a:srgbClr val="B90C3D"/>
                </a:gs>
                <a:gs pos="100000">
                  <a:srgbClr val="EE86A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10800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DB9DF1F1-579B-B827-699C-C40C597F094F}"/>
                </a:ext>
              </a:extLst>
            </p:cNvPr>
            <p:cNvSpPr txBox="1"/>
            <p:nvPr/>
          </p:nvSpPr>
          <p:spPr>
            <a:xfrm>
              <a:off x="9444729" y="4492514"/>
              <a:ext cx="20697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Gill Sans MT" panose="020B0502020104020203" pitchFamily="34" charset="0"/>
                </a:rPr>
                <a:t> </a:t>
              </a:r>
              <a:r>
                <a:rPr lang="pt-BR" dirty="0">
                  <a:latin typeface="Gill Sans MT" panose="020B0502020104020203" pitchFamily="34" charset="0"/>
                </a:rPr>
                <a:t>Lei complementar para estabelecer as normas gerais aplicáveis às Administrações Tributárias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6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72D26656-794C-4C76-3E3D-5FEF79EB7B39}"/>
              </a:ext>
            </a:extLst>
          </p:cNvPr>
          <p:cNvSpPr/>
          <p:nvPr/>
        </p:nvSpPr>
        <p:spPr>
          <a:xfrm>
            <a:off x="2206165" y="786257"/>
            <a:ext cx="3600000" cy="2365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A6E32EC-36C2-949F-912A-63836E642B9B}"/>
              </a:ext>
            </a:extLst>
          </p:cNvPr>
          <p:cNvSpPr/>
          <p:nvPr/>
        </p:nvSpPr>
        <p:spPr>
          <a:xfrm>
            <a:off x="2422575" y="990327"/>
            <a:ext cx="3207600" cy="196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C997C8DF-A8DD-0578-1DAD-2B63CA111E0E}"/>
              </a:ext>
            </a:extLst>
          </p:cNvPr>
          <p:cNvSpPr/>
          <p:nvPr/>
        </p:nvSpPr>
        <p:spPr>
          <a:xfrm rot="10800000" flipV="1">
            <a:off x="2197374" y="778887"/>
            <a:ext cx="854546" cy="931209"/>
          </a:xfrm>
          <a:custGeom>
            <a:avLst/>
            <a:gdLst>
              <a:gd name="connsiteX0" fmla="*/ 38322 w 907200"/>
              <a:gd name="connsiteY0" fmla="*/ 0 h 931209"/>
              <a:gd name="connsiteX1" fmla="*/ 512992 w 907200"/>
              <a:gd name="connsiteY1" fmla="*/ 0 h 931209"/>
              <a:gd name="connsiteX2" fmla="*/ 907200 w 907200"/>
              <a:gd name="connsiteY2" fmla="*/ 394208 h 931209"/>
              <a:gd name="connsiteX3" fmla="*/ 907200 w 907200"/>
              <a:gd name="connsiteY3" fmla="*/ 900340 h 931209"/>
              <a:gd name="connsiteX4" fmla="*/ 854291 w 907200"/>
              <a:gd name="connsiteY4" fmla="*/ 916764 h 931209"/>
              <a:gd name="connsiteX5" fmla="*/ 711000 w 907200"/>
              <a:gd name="connsiteY5" fmla="*/ 931209 h 931209"/>
              <a:gd name="connsiteX6" fmla="*/ 0 w 907200"/>
              <a:gd name="connsiteY6" fmla="*/ 220209 h 931209"/>
              <a:gd name="connsiteX7" fmla="*/ 14445 w 907200"/>
              <a:gd name="connsiteY7" fmla="*/ 76918 h 9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200" h="931209">
                <a:moveTo>
                  <a:pt x="38322" y="0"/>
                </a:moveTo>
                <a:lnTo>
                  <a:pt x="512992" y="0"/>
                </a:lnTo>
                <a:cubicBezTo>
                  <a:pt x="730707" y="0"/>
                  <a:pt x="907200" y="176493"/>
                  <a:pt x="907200" y="394208"/>
                </a:cubicBezTo>
                <a:lnTo>
                  <a:pt x="907200" y="900340"/>
                </a:lnTo>
                <a:lnTo>
                  <a:pt x="854291" y="916764"/>
                </a:lnTo>
                <a:cubicBezTo>
                  <a:pt x="808007" y="926235"/>
                  <a:pt x="760084" y="931209"/>
                  <a:pt x="711000" y="931209"/>
                </a:cubicBezTo>
                <a:cubicBezTo>
                  <a:pt x="318326" y="931209"/>
                  <a:pt x="0" y="612883"/>
                  <a:pt x="0" y="220209"/>
                </a:cubicBezTo>
                <a:cubicBezTo>
                  <a:pt x="0" y="171125"/>
                  <a:pt x="4974" y="123202"/>
                  <a:pt x="14445" y="76918"/>
                </a:cubicBezTo>
                <a:close/>
              </a:path>
            </a:pathLst>
          </a:custGeom>
          <a:gradFill>
            <a:gsLst>
              <a:gs pos="10000">
                <a:srgbClr val="FF410E"/>
              </a:gs>
              <a:gs pos="100000">
                <a:srgbClr val="E89B1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639D763-AC5C-A03D-E288-A8BF3FEBB7DA}"/>
              </a:ext>
            </a:extLst>
          </p:cNvPr>
          <p:cNvSpPr txBox="1"/>
          <p:nvPr/>
        </p:nvSpPr>
        <p:spPr>
          <a:xfrm rot="10800000" flipV="1">
            <a:off x="2368442" y="764698"/>
            <a:ext cx="31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670F7EF5-D3CE-AD73-4E8D-3327D3A5C621}"/>
              </a:ext>
            </a:extLst>
          </p:cNvPr>
          <p:cNvSpPr txBox="1"/>
          <p:nvPr/>
        </p:nvSpPr>
        <p:spPr>
          <a:xfrm>
            <a:off x="2978561" y="1115484"/>
            <a:ext cx="257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Gill Sans MT" panose="020B0502020104020203" pitchFamily="34" charset="0"/>
              </a:rPr>
              <a:t>Lei Complementar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138D531-3EB4-F3D4-1BD8-C918FAD0B73D}"/>
              </a:ext>
            </a:extLst>
          </p:cNvPr>
          <p:cNvSpPr txBox="1"/>
          <p:nvPr/>
        </p:nvSpPr>
        <p:spPr>
          <a:xfrm>
            <a:off x="2886651" y="1566613"/>
            <a:ext cx="179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Deve assegurar integralmente os recursos para a Seguridade Social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A1E7CE3-A84F-FDC2-0594-516D0AC2930D}"/>
              </a:ext>
            </a:extLst>
          </p:cNvPr>
          <p:cNvSpPr/>
          <p:nvPr/>
        </p:nvSpPr>
        <p:spPr>
          <a:xfrm>
            <a:off x="2126004" y="4308531"/>
            <a:ext cx="3600000" cy="2365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D7B3047-78DE-09B4-1CE2-4C41CB1A33BC}"/>
              </a:ext>
            </a:extLst>
          </p:cNvPr>
          <p:cNvSpPr/>
          <p:nvPr/>
        </p:nvSpPr>
        <p:spPr>
          <a:xfrm>
            <a:off x="2342414" y="4512601"/>
            <a:ext cx="3207600" cy="196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2D6094E4-B775-E5D4-FD08-1D758837FF33}"/>
              </a:ext>
            </a:extLst>
          </p:cNvPr>
          <p:cNvSpPr/>
          <p:nvPr/>
        </p:nvSpPr>
        <p:spPr>
          <a:xfrm rot="10800000" flipV="1">
            <a:off x="2126005" y="4318745"/>
            <a:ext cx="854546" cy="931209"/>
          </a:xfrm>
          <a:custGeom>
            <a:avLst/>
            <a:gdLst>
              <a:gd name="connsiteX0" fmla="*/ 38322 w 907200"/>
              <a:gd name="connsiteY0" fmla="*/ 0 h 931209"/>
              <a:gd name="connsiteX1" fmla="*/ 512992 w 907200"/>
              <a:gd name="connsiteY1" fmla="*/ 0 h 931209"/>
              <a:gd name="connsiteX2" fmla="*/ 907200 w 907200"/>
              <a:gd name="connsiteY2" fmla="*/ 394208 h 931209"/>
              <a:gd name="connsiteX3" fmla="*/ 907200 w 907200"/>
              <a:gd name="connsiteY3" fmla="*/ 900340 h 931209"/>
              <a:gd name="connsiteX4" fmla="*/ 854291 w 907200"/>
              <a:gd name="connsiteY4" fmla="*/ 916764 h 931209"/>
              <a:gd name="connsiteX5" fmla="*/ 711000 w 907200"/>
              <a:gd name="connsiteY5" fmla="*/ 931209 h 931209"/>
              <a:gd name="connsiteX6" fmla="*/ 0 w 907200"/>
              <a:gd name="connsiteY6" fmla="*/ 220209 h 931209"/>
              <a:gd name="connsiteX7" fmla="*/ 14445 w 907200"/>
              <a:gd name="connsiteY7" fmla="*/ 76918 h 9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200" h="931209">
                <a:moveTo>
                  <a:pt x="38322" y="0"/>
                </a:moveTo>
                <a:lnTo>
                  <a:pt x="512992" y="0"/>
                </a:lnTo>
                <a:cubicBezTo>
                  <a:pt x="730707" y="0"/>
                  <a:pt x="907200" y="176493"/>
                  <a:pt x="907200" y="394208"/>
                </a:cubicBezTo>
                <a:lnTo>
                  <a:pt x="907200" y="900340"/>
                </a:lnTo>
                <a:lnTo>
                  <a:pt x="854291" y="916764"/>
                </a:lnTo>
                <a:cubicBezTo>
                  <a:pt x="808007" y="926235"/>
                  <a:pt x="760084" y="931209"/>
                  <a:pt x="711000" y="931209"/>
                </a:cubicBezTo>
                <a:cubicBezTo>
                  <a:pt x="318326" y="931209"/>
                  <a:pt x="0" y="612883"/>
                  <a:pt x="0" y="220209"/>
                </a:cubicBezTo>
                <a:cubicBezTo>
                  <a:pt x="0" y="171125"/>
                  <a:pt x="4974" y="123202"/>
                  <a:pt x="14445" y="76918"/>
                </a:cubicBezTo>
                <a:close/>
              </a:path>
            </a:pathLst>
          </a:custGeom>
          <a:gradFill>
            <a:gsLst>
              <a:gs pos="10000">
                <a:srgbClr val="0069AD"/>
              </a:gs>
              <a:gs pos="100000">
                <a:srgbClr val="00A2EA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6CD4CE8-9B73-4747-51D7-6CC8B885110F}"/>
              </a:ext>
            </a:extLst>
          </p:cNvPr>
          <p:cNvSpPr txBox="1"/>
          <p:nvPr/>
        </p:nvSpPr>
        <p:spPr>
          <a:xfrm rot="10800000" flipV="1">
            <a:off x="2332846" y="4323513"/>
            <a:ext cx="31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7D50469-58B0-0CB4-5AFD-6AD2B72EE2CB}"/>
              </a:ext>
            </a:extLst>
          </p:cNvPr>
          <p:cNvSpPr txBox="1"/>
          <p:nvPr/>
        </p:nvSpPr>
        <p:spPr>
          <a:xfrm>
            <a:off x="3360959" y="4590575"/>
            <a:ext cx="105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latin typeface="Gill Sans MT" panose="020B0502020104020203" pitchFamily="34" charset="0"/>
              </a:rPr>
              <a:t>Cofins</a:t>
            </a:r>
            <a:endParaRPr lang="pt-BR" sz="2000" b="1" dirty="0">
              <a:latin typeface="Gill Sans MT" panose="020B0502020104020203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734BBDD-B67A-B698-3968-0652AAF24190}"/>
              </a:ext>
            </a:extLst>
          </p:cNvPr>
          <p:cNvSpPr txBox="1"/>
          <p:nvPr/>
        </p:nvSpPr>
        <p:spPr>
          <a:xfrm>
            <a:off x="2615259" y="5237084"/>
            <a:ext cx="17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Saúde, previdência e assistência social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8F07BCA-ABD3-47FA-C0BF-3CA19ABAA384}"/>
              </a:ext>
            </a:extLst>
          </p:cNvPr>
          <p:cNvSpPr/>
          <p:nvPr/>
        </p:nvSpPr>
        <p:spPr>
          <a:xfrm>
            <a:off x="6757039" y="4242630"/>
            <a:ext cx="3600000" cy="2365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E64B8954-4F63-1930-52CA-4DF24452ED73}"/>
              </a:ext>
            </a:extLst>
          </p:cNvPr>
          <p:cNvSpPr/>
          <p:nvPr/>
        </p:nvSpPr>
        <p:spPr>
          <a:xfrm>
            <a:off x="6953239" y="4440630"/>
            <a:ext cx="3207600" cy="196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828A60C3-5113-2EE2-4093-7BF4A0575881}"/>
              </a:ext>
            </a:extLst>
          </p:cNvPr>
          <p:cNvSpPr/>
          <p:nvPr/>
        </p:nvSpPr>
        <p:spPr>
          <a:xfrm>
            <a:off x="9449839" y="4242630"/>
            <a:ext cx="907200" cy="931209"/>
          </a:xfrm>
          <a:custGeom>
            <a:avLst/>
            <a:gdLst>
              <a:gd name="connsiteX0" fmla="*/ 38322 w 907200"/>
              <a:gd name="connsiteY0" fmla="*/ 0 h 931209"/>
              <a:gd name="connsiteX1" fmla="*/ 512992 w 907200"/>
              <a:gd name="connsiteY1" fmla="*/ 0 h 931209"/>
              <a:gd name="connsiteX2" fmla="*/ 907200 w 907200"/>
              <a:gd name="connsiteY2" fmla="*/ 394208 h 931209"/>
              <a:gd name="connsiteX3" fmla="*/ 907200 w 907200"/>
              <a:gd name="connsiteY3" fmla="*/ 900340 h 931209"/>
              <a:gd name="connsiteX4" fmla="*/ 854291 w 907200"/>
              <a:gd name="connsiteY4" fmla="*/ 916764 h 931209"/>
              <a:gd name="connsiteX5" fmla="*/ 711000 w 907200"/>
              <a:gd name="connsiteY5" fmla="*/ 931209 h 931209"/>
              <a:gd name="connsiteX6" fmla="*/ 0 w 907200"/>
              <a:gd name="connsiteY6" fmla="*/ 220209 h 931209"/>
              <a:gd name="connsiteX7" fmla="*/ 14445 w 907200"/>
              <a:gd name="connsiteY7" fmla="*/ 76918 h 9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200" h="931209">
                <a:moveTo>
                  <a:pt x="38322" y="0"/>
                </a:moveTo>
                <a:lnTo>
                  <a:pt x="512992" y="0"/>
                </a:lnTo>
                <a:cubicBezTo>
                  <a:pt x="730707" y="0"/>
                  <a:pt x="907200" y="176493"/>
                  <a:pt x="907200" y="394208"/>
                </a:cubicBezTo>
                <a:lnTo>
                  <a:pt x="907200" y="900340"/>
                </a:lnTo>
                <a:lnTo>
                  <a:pt x="854291" y="916764"/>
                </a:lnTo>
                <a:cubicBezTo>
                  <a:pt x="808007" y="926235"/>
                  <a:pt x="760084" y="931209"/>
                  <a:pt x="711000" y="931209"/>
                </a:cubicBezTo>
                <a:cubicBezTo>
                  <a:pt x="318326" y="931209"/>
                  <a:pt x="0" y="612883"/>
                  <a:pt x="0" y="220209"/>
                </a:cubicBezTo>
                <a:cubicBezTo>
                  <a:pt x="0" y="171125"/>
                  <a:pt x="4974" y="123202"/>
                  <a:pt x="14445" y="76918"/>
                </a:cubicBezTo>
                <a:close/>
              </a:path>
            </a:pathLst>
          </a:custGeom>
          <a:gradFill>
            <a:gsLst>
              <a:gs pos="10000">
                <a:srgbClr val="2D9025"/>
              </a:gs>
              <a:gs pos="100000">
                <a:srgbClr val="7FB04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3992C7F-8DF3-2E77-7BF0-E40CBCAAB3E8}"/>
              </a:ext>
            </a:extLst>
          </p:cNvPr>
          <p:cNvSpPr txBox="1"/>
          <p:nvPr/>
        </p:nvSpPr>
        <p:spPr>
          <a:xfrm>
            <a:off x="9746920" y="4276545"/>
            <a:ext cx="313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21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DB41035-6CF2-0295-4879-493DC3DC0C21}"/>
              </a:ext>
            </a:extLst>
          </p:cNvPr>
          <p:cNvSpPr txBox="1"/>
          <p:nvPr/>
        </p:nvSpPr>
        <p:spPr>
          <a:xfrm>
            <a:off x="7971784" y="4518604"/>
            <a:ext cx="128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Gill Sans MT" panose="020B0502020104020203" pitchFamily="34" charset="0"/>
              </a:rPr>
              <a:t>PIS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104FBDC-1E12-858C-54C4-FD03CE6F6A57}"/>
              </a:ext>
            </a:extLst>
          </p:cNvPr>
          <p:cNvSpPr txBox="1"/>
          <p:nvPr/>
        </p:nvSpPr>
        <p:spPr>
          <a:xfrm>
            <a:off x="7483096" y="5114389"/>
            <a:ext cx="2298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Parte vai para o BNDES financiar programas de desenvolvimento do setor econômico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D77C820-D178-6E52-83C9-22B43D871366}"/>
              </a:ext>
            </a:extLst>
          </p:cNvPr>
          <p:cNvSpPr/>
          <p:nvPr/>
        </p:nvSpPr>
        <p:spPr>
          <a:xfrm>
            <a:off x="6560839" y="790588"/>
            <a:ext cx="3600000" cy="2365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F4073124-06B2-744F-A290-BA9E41BC3FDB}"/>
              </a:ext>
            </a:extLst>
          </p:cNvPr>
          <p:cNvSpPr/>
          <p:nvPr/>
        </p:nvSpPr>
        <p:spPr>
          <a:xfrm>
            <a:off x="6757039" y="988588"/>
            <a:ext cx="3207600" cy="196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CC18889C-BC5F-3B2C-BFF5-B6E4436DEBFA}"/>
              </a:ext>
            </a:extLst>
          </p:cNvPr>
          <p:cNvSpPr/>
          <p:nvPr/>
        </p:nvSpPr>
        <p:spPr>
          <a:xfrm>
            <a:off x="4323456" y="1877835"/>
            <a:ext cx="1835425" cy="1835426"/>
          </a:xfrm>
          <a:custGeom>
            <a:avLst/>
            <a:gdLst>
              <a:gd name="connsiteX0" fmla="*/ 1835425 w 1835425"/>
              <a:gd name="connsiteY0" fmla="*/ 0 h 1835426"/>
              <a:gd name="connsiteX1" fmla="*/ 1829668 w 1835425"/>
              <a:gd name="connsiteY1" fmla="*/ 114009 h 1835426"/>
              <a:gd name="connsiteX2" fmla="*/ 114008 w 1835425"/>
              <a:gd name="connsiteY2" fmla="*/ 1829669 h 1835426"/>
              <a:gd name="connsiteX3" fmla="*/ 0 w 1835425"/>
              <a:gd name="connsiteY3" fmla="*/ 1835426 h 1835426"/>
              <a:gd name="connsiteX4" fmla="*/ 6516 w 1835425"/>
              <a:gd name="connsiteY4" fmla="*/ 1706371 h 1835426"/>
              <a:gd name="connsiteX5" fmla="*/ 1706370 w 1835425"/>
              <a:gd name="connsiteY5" fmla="*/ 6517 h 1835426"/>
              <a:gd name="connsiteX6" fmla="*/ 1835425 w 1835425"/>
              <a:gd name="connsiteY6" fmla="*/ 0 h 18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425" h="1835426">
                <a:moveTo>
                  <a:pt x="1835425" y="0"/>
                </a:moveTo>
                <a:lnTo>
                  <a:pt x="1829668" y="114009"/>
                </a:lnTo>
                <a:cubicBezTo>
                  <a:pt x="1737800" y="1018629"/>
                  <a:pt x="1018628" y="1737800"/>
                  <a:pt x="114008" y="1829669"/>
                </a:cubicBezTo>
                <a:lnTo>
                  <a:pt x="0" y="1835426"/>
                </a:lnTo>
                <a:lnTo>
                  <a:pt x="6516" y="1706371"/>
                </a:lnTo>
                <a:cubicBezTo>
                  <a:pt x="97539" y="810086"/>
                  <a:pt x="810086" y="97540"/>
                  <a:pt x="1706370" y="6517"/>
                </a:cubicBezTo>
                <a:lnTo>
                  <a:pt x="1835425" y="0"/>
                </a:lnTo>
                <a:close/>
              </a:path>
            </a:pathLst>
          </a:custGeom>
          <a:gradFill>
            <a:gsLst>
              <a:gs pos="10000">
                <a:srgbClr val="FF410E"/>
              </a:gs>
              <a:gs pos="100000">
                <a:srgbClr val="E89B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64D03980-A443-98FD-1543-B7C228171500}"/>
              </a:ext>
            </a:extLst>
          </p:cNvPr>
          <p:cNvSpPr/>
          <p:nvPr/>
        </p:nvSpPr>
        <p:spPr>
          <a:xfrm>
            <a:off x="6290198" y="1877835"/>
            <a:ext cx="1835426" cy="1835426"/>
          </a:xfrm>
          <a:custGeom>
            <a:avLst/>
            <a:gdLst>
              <a:gd name="connsiteX0" fmla="*/ 0 w 1835426"/>
              <a:gd name="connsiteY0" fmla="*/ 0 h 1835426"/>
              <a:gd name="connsiteX1" fmla="*/ 129055 w 1835426"/>
              <a:gd name="connsiteY1" fmla="*/ 6517 h 1835426"/>
              <a:gd name="connsiteX2" fmla="*/ 1828909 w 1835426"/>
              <a:gd name="connsiteY2" fmla="*/ 1706371 h 1835426"/>
              <a:gd name="connsiteX3" fmla="*/ 1835426 w 1835426"/>
              <a:gd name="connsiteY3" fmla="*/ 1835426 h 1835426"/>
              <a:gd name="connsiteX4" fmla="*/ 1721417 w 1835426"/>
              <a:gd name="connsiteY4" fmla="*/ 1829669 h 1835426"/>
              <a:gd name="connsiteX5" fmla="*/ 5757 w 1835426"/>
              <a:gd name="connsiteY5" fmla="*/ 114009 h 1835426"/>
              <a:gd name="connsiteX6" fmla="*/ 0 w 1835426"/>
              <a:gd name="connsiteY6" fmla="*/ 0 h 18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426" h="1835426">
                <a:moveTo>
                  <a:pt x="0" y="0"/>
                </a:moveTo>
                <a:lnTo>
                  <a:pt x="129055" y="6517"/>
                </a:lnTo>
                <a:cubicBezTo>
                  <a:pt x="1025340" y="97540"/>
                  <a:pt x="1737886" y="810086"/>
                  <a:pt x="1828909" y="1706371"/>
                </a:cubicBezTo>
                <a:lnTo>
                  <a:pt x="1835426" y="1835426"/>
                </a:lnTo>
                <a:lnTo>
                  <a:pt x="1721417" y="1829669"/>
                </a:lnTo>
                <a:cubicBezTo>
                  <a:pt x="816798" y="1737800"/>
                  <a:pt x="97626" y="1018629"/>
                  <a:pt x="5757" y="11400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E373A"/>
              </a:gs>
              <a:gs pos="100000">
                <a:srgbClr val="EA697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D8545FC7-ECF3-326A-B045-D9086CFD92AD}"/>
              </a:ext>
            </a:extLst>
          </p:cNvPr>
          <p:cNvSpPr/>
          <p:nvPr/>
        </p:nvSpPr>
        <p:spPr>
          <a:xfrm>
            <a:off x="4323456" y="3844579"/>
            <a:ext cx="1835425" cy="1835426"/>
          </a:xfrm>
          <a:custGeom>
            <a:avLst/>
            <a:gdLst>
              <a:gd name="connsiteX0" fmla="*/ 0 w 1835425"/>
              <a:gd name="connsiteY0" fmla="*/ 0 h 1835426"/>
              <a:gd name="connsiteX1" fmla="*/ 114008 w 1835425"/>
              <a:gd name="connsiteY1" fmla="*/ 5757 h 1835426"/>
              <a:gd name="connsiteX2" fmla="*/ 1829668 w 1835425"/>
              <a:gd name="connsiteY2" fmla="*/ 1721417 h 1835426"/>
              <a:gd name="connsiteX3" fmla="*/ 1835425 w 1835425"/>
              <a:gd name="connsiteY3" fmla="*/ 1835426 h 1835426"/>
              <a:gd name="connsiteX4" fmla="*/ 1706370 w 1835425"/>
              <a:gd name="connsiteY4" fmla="*/ 1828909 h 1835426"/>
              <a:gd name="connsiteX5" fmla="*/ 6516 w 1835425"/>
              <a:gd name="connsiteY5" fmla="*/ 129055 h 1835426"/>
              <a:gd name="connsiteX6" fmla="*/ 0 w 1835425"/>
              <a:gd name="connsiteY6" fmla="*/ 0 h 18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425" h="1835426">
                <a:moveTo>
                  <a:pt x="0" y="0"/>
                </a:moveTo>
                <a:lnTo>
                  <a:pt x="114008" y="5757"/>
                </a:lnTo>
                <a:cubicBezTo>
                  <a:pt x="1018628" y="97626"/>
                  <a:pt x="1737800" y="816798"/>
                  <a:pt x="1829668" y="1721417"/>
                </a:cubicBezTo>
                <a:lnTo>
                  <a:pt x="1835425" y="1835426"/>
                </a:lnTo>
                <a:lnTo>
                  <a:pt x="1706370" y="1828909"/>
                </a:lnTo>
                <a:cubicBezTo>
                  <a:pt x="810086" y="1737886"/>
                  <a:pt x="97539" y="1025340"/>
                  <a:pt x="6516" y="12905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rgbClr val="0069AD"/>
              </a:gs>
              <a:gs pos="100000">
                <a:srgbClr val="00A2E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E2678B0E-D5B3-3F39-6C00-E18DDFDB9CDB}"/>
              </a:ext>
            </a:extLst>
          </p:cNvPr>
          <p:cNvSpPr/>
          <p:nvPr/>
        </p:nvSpPr>
        <p:spPr>
          <a:xfrm>
            <a:off x="6290198" y="3844579"/>
            <a:ext cx="1835426" cy="1835426"/>
          </a:xfrm>
          <a:custGeom>
            <a:avLst/>
            <a:gdLst>
              <a:gd name="connsiteX0" fmla="*/ 1835426 w 1835426"/>
              <a:gd name="connsiteY0" fmla="*/ 0 h 1835426"/>
              <a:gd name="connsiteX1" fmla="*/ 1828909 w 1835426"/>
              <a:gd name="connsiteY1" fmla="*/ 129055 h 1835426"/>
              <a:gd name="connsiteX2" fmla="*/ 129055 w 1835426"/>
              <a:gd name="connsiteY2" fmla="*/ 1828909 h 1835426"/>
              <a:gd name="connsiteX3" fmla="*/ 0 w 1835426"/>
              <a:gd name="connsiteY3" fmla="*/ 1835426 h 1835426"/>
              <a:gd name="connsiteX4" fmla="*/ 5757 w 1835426"/>
              <a:gd name="connsiteY4" fmla="*/ 1721417 h 1835426"/>
              <a:gd name="connsiteX5" fmla="*/ 1721417 w 1835426"/>
              <a:gd name="connsiteY5" fmla="*/ 5757 h 1835426"/>
              <a:gd name="connsiteX6" fmla="*/ 1835426 w 1835426"/>
              <a:gd name="connsiteY6" fmla="*/ 0 h 18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426" h="1835426">
                <a:moveTo>
                  <a:pt x="1835426" y="0"/>
                </a:moveTo>
                <a:lnTo>
                  <a:pt x="1828909" y="129055"/>
                </a:lnTo>
                <a:cubicBezTo>
                  <a:pt x="1737886" y="1025340"/>
                  <a:pt x="1025340" y="1737886"/>
                  <a:pt x="129055" y="1828909"/>
                </a:cubicBezTo>
                <a:lnTo>
                  <a:pt x="0" y="1835426"/>
                </a:lnTo>
                <a:lnTo>
                  <a:pt x="5757" y="1721417"/>
                </a:lnTo>
                <a:cubicBezTo>
                  <a:pt x="97626" y="816798"/>
                  <a:pt x="816798" y="97626"/>
                  <a:pt x="1721417" y="5757"/>
                </a:cubicBezTo>
                <a:lnTo>
                  <a:pt x="1835426" y="0"/>
                </a:lnTo>
                <a:close/>
              </a:path>
            </a:pathLst>
          </a:custGeom>
          <a:gradFill>
            <a:gsLst>
              <a:gs pos="10000">
                <a:srgbClr val="2D9025"/>
              </a:gs>
              <a:gs pos="100000">
                <a:srgbClr val="7FB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59BCE44-D694-4714-7A72-9686D1D695A0}"/>
              </a:ext>
            </a:extLst>
          </p:cNvPr>
          <p:cNvSpPr/>
          <p:nvPr/>
        </p:nvSpPr>
        <p:spPr>
          <a:xfrm>
            <a:off x="4685540" y="2239920"/>
            <a:ext cx="3078000" cy="307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1EAB479-10F9-8E0A-D4CC-56D728DB8DE2}"/>
              </a:ext>
            </a:extLst>
          </p:cNvPr>
          <p:cNvSpPr/>
          <p:nvPr/>
        </p:nvSpPr>
        <p:spPr>
          <a:xfrm>
            <a:off x="4816940" y="2371320"/>
            <a:ext cx="2815200" cy="2815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76DC0B4F-B44C-4A37-0138-1B611ABEFA26}"/>
              </a:ext>
            </a:extLst>
          </p:cNvPr>
          <p:cNvSpPr/>
          <p:nvPr/>
        </p:nvSpPr>
        <p:spPr>
          <a:xfrm>
            <a:off x="9253639" y="790588"/>
            <a:ext cx="907200" cy="931209"/>
          </a:xfrm>
          <a:custGeom>
            <a:avLst/>
            <a:gdLst>
              <a:gd name="connsiteX0" fmla="*/ 38322 w 907200"/>
              <a:gd name="connsiteY0" fmla="*/ 0 h 931209"/>
              <a:gd name="connsiteX1" fmla="*/ 512992 w 907200"/>
              <a:gd name="connsiteY1" fmla="*/ 0 h 931209"/>
              <a:gd name="connsiteX2" fmla="*/ 907200 w 907200"/>
              <a:gd name="connsiteY2" fmla="*/ 394208 h 931209"/>
              <a:gd name="connsiteX3" fmla="*/ 907200 w 907200"/>
              <a:gd name="connsiteY3" fmla="*/ 900340 h 931209"/>
              <a:gd name="connsiteX4" fmla="*/ 854291 w 907200"/>
              <a:gd name="connsiteY4" fmla="*/ 916764 h 931209"/>
              <a:gd name="connsiteX5" fmla="*/ 711000 w 907200"/>
              <a:gd name="connsiteY5" fmla="*/ 931209 h 931209"/>
              <a:gd name="connsiteX6" fmla="*/ 0 w 907200"/>
              <a:gd name="connsiteY6" fmla="*/ 220209 h 931209"/>
              <a:gd name="connsiteX7" fmla="*/ 14445 w 907200"/>
              <a:gd name="connsiteY7" fmla="*/ 76918 h 9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200" h="931209">
                <a:moveTo>
                  <a:pt x="38322" y="0"/>
                </a:moveTo>
                <a:lnTo>
                  <a:pt x="512992" y="0"/>
                </a:lnTo>
                <a:cubicBezTo>
                  <a:pt x="730707" y="0"/>
                  <a:pt x="907200" y="176493"/>
                  <a:pt x="907200" y="394208"/>
                </a:cubicBezTo>
                <a:lnTo>
                  <a:pt x="907200" y="900340"/>
                </a:lnTo>
                <a:lnTo>
                  <a:pt x="854291" y="916764"/>
                </a:lnTo>
                <a:cubicBezTo>
                  <a:pt x="808007" y="926235"/>
                  <a:pt x="760084" y="931209"/>
                  <a:pt x="711000" y="931209"/>
                </a:cubicBezTo>
                <a:cubicBezTo>
                  <a:pt x="318326" y="931209"/>
                  <a:pt x="0" y="612883"/>
                  <a:pt x="0" y="220209"/>
                </a:cubicBezTo>
                <a:cubicBezTo>
                  <a:pt x="0" y="171125"/>
                  <a:pt x="4974" y="123202"/>
                  <a:pt x="14445" y="76918"/>
                </a:cubicBezTo>
                <a:close/>
              </a:path>
            </a:pathLst>
          </a:custGeom>
          <a:gradFill>
            <a:gsLst>
              <a:gs pos="0">
                <a:srgbClr val="EE373A"/>
              </a:gs>
              <a:gs pos="100000">
                <a:srgbClr val="EA697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B1D8B4E-BCFB-0BFA-05AF-02146968E040}"/>
              </a:ext>
            </a:extLst>
          </p:cNvPr>
          <p:cNvSpPr txBox="1"/>
          <p:nvPr/>
        </p:nvSpPr>
        <p:spPr>
          <a:xfrm>
            <a:off x="9550720" y="789335"/>
            <a:ext cx="31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B5F30C1-E0DE-D948-569D-D82E79A4DBF4}"/>
              </a:ext>
            </a:extLst>
          </p:cNvPr>
          <p:cNvSpPr txBox="1"/>
          <p:nvPr/>
        </p:nvSpPr>
        <p:spPr>
          <a:xfrm>
            <a:off x="5184510" y="3053594"/>
            <a:ext cx="208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CBS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583FC54-BB18-728B-4C80-2629F055FE25}"/>
              </a:ext>
            </a:extLst>
          </p:cNvPr>
          <p:cNvCxnSpPr/>
          <p:nvPr/>
        </p:nvCxnSpPr>
        <p:spPr>
          <a:xfrm>
            <a:off x="5241168" y="3535627"/>
            <a:ext cx="20234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CA4ABF7-6094-7DD3-DEB2-191F72BA128C}"/>
              </a:ext>
            </a:extLst>
          </p:cNvPr>
          <p:cNvSpPr txBox="1"/>
          <p:nvPr/>
        </p:nvSpPr>
        <p:spPr>
          <a:xfrm>
            <a:off x="5184510" y="3604184"/>
            <a:ext cx="208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Gill Sans MT" panose="020B0502020104020203" pitchFamily="34" charset="0"/>
              </a:rPr>
              <a:t>Art. 195, V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3F6B9D4-0764-85DA-AB8E-934B74122029}"/>
              </a:ext>
            </a:extLst>
          </p:cNvPr>
          <p:cNvSpPr txBox="1"/>
          <p:nvPr/>
        </p:nvSpPr>
        <p:spPr>
          <a:xfrm>
            <a:off x="6816844" y="1084338"/>
            <a:ext cx="207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Gill Sans MT" panose="020B0502020104020203" pitchFamily="34" charset="0"/>
              </a:rPr>
              <a:t>IPI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151A058-8FE3-2D81-BE40-51D73B9FA7D9}"/>
              </a:ext>
            </a:extLst>
          </p:cNvPr>
          <p:cNvSpPr txBox="1"/>
          <p:nvPr/>
        </p:nvSpPr>
        <p:spPr>
          <a:xfrm>
            <a:off x="6745453" y="1465642"/>
            <a:ext cx="2550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46% para o FPM e FPE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B20147-9031-8CD0-5632-60B3708D4ACE}"/>
              </a:ext>
            </a:extLst>
          </p:cNvPr>
          <p:cNvSpPr txBox="1"/>
          <p:nvPr/>
        </p:nvSpPr>
        <p:spPr>
          <a:xfrm>
            <a:off x="2231068" y="13630"/>
            <a:ext cx="811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Gill Sans MT" panose="020B0502020104020203" pitchFamily="34" charset="0"/>
              </a:rPr>
              <a:t>O TEXTO QUE ESTÁ NO SENADO</a:t>
            </a:r>
          </a:p>
        </p:txBody>
      </p:sp>
    </p:spTree>
    <p:extLst>
      <p:ext uri="{BB962C8B-B14F-4D97-AF65-F5344CB8AC3E}">
        <p14:creationId xmlns:p14="http://schemas.microsoft.com/office/powerpoint/2010/main" val="30071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/>
      <p:bldP spid="54" grpId="0"/>
      <p:bldP spid="42" grpId="0" animBg="1"/>
      <p:bldP spid="43" grpId="0" animBg="1"/>
      <p:bldP spid="44" grpId="0" animBg="1"/>
      <p:bldP spid="46" grpId="0"/>
      <p:bldP spid="47" grpId="0"/>
      <p:bldP spid="36" grpId="0" animBg="1"/>
      <p:bldP spid="37" grpId="0" animBg="1"/>
      <p:bldP spid="38" grpId="0" animBg="1"/>
      <p:bldP spid="40" grpId="0"/>
      <p:bldP spid="41" grpId="0"/>
      <p:bldP spid="23" grpId="0" animBg="1"/>
      <p:bldP spid="24" grpId="0" animBg="1"/>
      <p:bldP spid="28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Agrupar 46">
            <a:extLst>
              <a:ext uri="{FF2B5EF4-FFF2-40B4-BE49-F238E27FC236}">
                <a16:creationId xmlns:a16="http://schemas.microsoft.com/office/drawing/2014/main" id="{35321431-AC7F-70BE-76AF-4B3B2FCBBCF7}"/>
              </a:ext>
            </a:extLst>
          </p:cNvPr>
          <p:cNvGrpSpPr/>
          <p:nvPr/>
        </p:nvGrpSpPr>
        <p:grpSpPr>
          <a:xfrm>
            <a:off x="2939019" y="2531804"/>
            <a:ext cx="2029766" cy="897196"/>
            <a:chOff x="2783057" y="2148031"/>
            <a:chExt cx="1038693" cy="827718"/>
          </a:xfrm>
        </p:grpSpPr>
        <p:sp>
          <p:nvSpPr>
            <p:cNvPr id="25" name="Retângulo: Cantos Superiores Arredondados 24">
              <a:extLst>
                <a:ext uri="{FF2B5EF4-FFF2-40B4-BE49-F238E27FC236}">
                  <a16:creationId xmlns:a16="http://schemas.microsoft.com/office/drawing/2014/main" id="{2F2BCB3F-541E-6FB8-8B41-604F7A9470B3}"/>
                </a:ext>
              </a:extLst>
            </p:cNvPr>
            <p:cNvSpPr/>
            <p:nvPr/>
          </p:nvSpPr>
          <p:spPr>
            <a:xfrm>
              <a:off x="2783057" y="2208917"/>
              <a:ext cx="1038693" cy="766832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B13164A-3C37-B872-8D65-9B884D0D2654}"/>
                </a:ext>
              </a:extLst>
            </p:cNvPr>
            <p:cNvSpPr txBox="1"/>
            <p:nvPr/>
          </p:nvSpPr>
          <p:spPr>
            <a:xfrm>
              <a:off x="2800735" y="2148031"/>
              <a:ext cx="999980" cy="48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Despesas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078A6B2-C9AC-3178-6ED4-B9A3BE989285}"/>
              </a:ext>
            </a:extLst>
          </p:cNvPr>
          <p:cNvGrpSpPr/>
          <p:nvPr/>
        </p:nvGrpSpPr>
        <p:grpSpPr>
          <a:xfrm>
            <a:off x="5074728" y="2542187"/>
            <a:ext cx="2025399" cy="823762"/>
            <a:chOff x="4464147" y="2153303"/>
            <a:chExt cx="1043120" cy="823762"/>
          </a:xfrm>
        </p:grpSpPr>
        <p:sp>
          <p:nvSpPr>
            <p:cNvPr id="29" name="Retângulo: Cantos Superiores Arredondados 28">
              <a:extLst>
                <a:ext uri="{FF2B5EF4-FFF2-40B4-BE49-F238E27FC236}">
                  <a16:creationId xmlns:a16="http://schemas.microsoft.com/office/drawing/2014/main" id="{F8451C2E-CF13-897F-7C1D-A7D673ACF2B1}"/>
                </a:ext>
              </a:extLst>
            </p:cNvPr>
            <p:cNvSpPr/>
            <p:nvPr/>
          </p:nvSpPr>
          <p:spPr>
            <a:xfrm>
              <a:off x="4464147" y="2210233"/>
              <a:ext cx="1043120" cy="766832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FE9F9BD7-D436-7F25-784B-629A853AEAB7}"/>
                </a:ext>
              </a:extLst>
            </p:cNvPr>
            <p:cNvSpPr txBox="1"/>
            <p:nvPr/>
          </p:nvSpPr>
          <p:spPr>
            <a:xfrm>
              <a:off x="4464147" y="2153303"/>
              <a:ext cx="1006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Déficit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F0B77EB-231C-C5A6-E6D3-A6840A382CC1}"/>
              </a:ext>
            </a:extLst>
          </p:cNvPr>
          <p:cNvGrpSpPr/>
          <p:nvPr/>
        </p:nvGrpSpPr>
        <p:grpSpPr>
          <a:xfrm>
            <a:off x="7231799" y="2525008"/>
            <a:ext cx="2065015" cy="813121"/>
            <a:chOff x="6145236" y="2115181"/>
            <a:chExt cx="1064111" cy="860568"/>
          </a:xfrm>
        </p:grpSpPr>
        <p:sp>
          <p:nvSpPr>
            <p:cNvPr id="33" name="Retângulo: Cantos Superiores Arredondados 32">
              <a:extLst>
                <a:ext uri="{FF2B5EF4-FFF2-40B4-BE49-F238E27FC236}">
                  <a16:creationId xmlns:a16="http://schemas.microsoft.com/office/drawing/2014/main" id="{96128729-BE4F-E689-4489-CCAC76F49980}"/>
                </a:ext>
              </a:extLst>
            </p:cNvPr>
            <p:cNvSpPr/>
            <p:nvPr/>
          </p:nvSpPr>
          <p:spPr>
            <a:xfrm>
              <a:off x="6145236" y="2208917"/>
              <a:ext cx="1043120" cy="766832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8277031-1225-6213-3741-7E21C8CB2904}"/>
                </a:ext>
              </a:extLst>
            </p:cNvPr>
            <p:cNvSpPr txBox="1"/>
            <p:nvPr/>
          </p:nvSpPr>
          <p:spPr>
            <a:xfrm>
              <a:off x="6161995" y="2115181"/>
              <a:ext cx="1047352" cy="55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Renúncia</a:t>
              </a: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9B7E0ABA-7A52-0AE4-71AE-63F41546BD94}"/>
              </a:ext>
            </a:extLst>
          </p:cNvPr>
          <p:cNvGrpSpPr/>
          <p:nvPr/>
        </p:nvGrpSpPr>
        <p:grpSpPr>
          <a:xfrm>
            <a:off x="9469257" y="2508914"/>
            <a:ext cx="2032493" cy="855719"/>
            <a:chOff x="7781867" y="2120030"/>
            <a:chExt cx="1170277" cy="855719"/>
          </a:xfrm>
        </p:grpSpPr>
        <p:sp>
          <p:nvSpPr>
            <p:cNvPr id="37" name="Retângulo: Cantos Superiores Arredondados 36">
              <a:extLst>
                <a:ext uri="{FF2B5EF4-FFF2-40B4-BE49-F238E27FC236}">
                  <a16:creationId xmlns:a16="http://schemas.microsoft.com/office/drawing/2014/main" id="{ACBFE860-B5EA-586C-1F78-E13A888573DB}"/>
                </a:ext>
              </a:extLst>
            </p:cNvPr>
            <p:cNvSpPr/>
            <p:nvPr/>
          </p:nvSpPr>
          <p:spPr>
            <a:xfrm>
              <a:off x="7781867" y="2208917"/>
              <a:ext cx="1170277" cy="766832"/>
            </a:xfrm>
            <a:prstGeom prst="round2Same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BAABE0D8-2816-5B36-3B5F-AAD44BB63A48}"/>
                </a:ext>
              </a:extLst>
            </p:cNvPr>
            <p:cNvSpPr txBox="1"/>
            <p:nvPr/>
          </p:nvSpPr>
          <p:spPr>
            <a:xfrm>
              <a:off x="7822585" y="2120030"/>
              <a:ext cx="1127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Superavit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D3D047F-A344-4F2A-F4CA-D7ABFE61BA3D}"/>
              </a:ext>
            </a:extLst>
          </p:cNvPr>
          <p:cNvGrpSpPr/>
          <p:nvPr/>
        </p:nvGrpSpPr>
        <p:grpSpPr>
          <a:xfrm>
            <a:off x="732596" y="2519268"/>
            <a:ext cx="2050838" cy="1013747"/>
            <a:chOff x="1130104" y="1237083"/>
            <a:chExt cx="1057435" cy="1013747"/>
          </a:xfrm>
        </p:grpSpPr>
        <p:sp>
          <p:nvSpPr>
            <p:cNvPr id="9" name="Retângulo: Cantos Superiores Arredondados 8">
              <a:extLst>
                <a:ext uri="{FF2B5EF4-FFF2-40B4-BE49-F238E27FC236}">
                  <a16:creationId xmlns:a16="http://schemas.microsoft.com/office/drawing/2014/main" id="{A7225BF7-275F-9C9B-81F4-A3C650F01162}"/>
                </a:ext>
              </a:extLst>
            </p:cNvPr>
            <p:cNvSpPr/>
            <p:nvPr/>
          </p:nvSpPr>
          <p:spPr>
            <a:xfrm>
              <a:off x="1130104" y="1315615"/>
              <a:ext cx="1043120" cy="935215"/>
            </a:xfrm>
            <a:prstGeom prst="round2Same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11B76F6-08B0-FC9D-540C-6545C98A6257}"/>
                </a:ext>
              </a:extLst>
            </p:cNvPr>
            <p:cNvSpPr txBox="1"/>
            <p:nvPr/>
          </p:nvSpPr>
          <p:spPr>
            <a:xfrm>
              <a:off x="1144420" y="1237083"/>
              <a:ext cx="1043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Receitas</a:t>
              </a:r>
            </a:p>
          </p:txBody>
        </p:sp>
      </p:grp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EA16CBCE-6F11-4F6D-9802-F5C0EBFF86EA}"/>
              </a:ext>
            </a:extLst>
          </p:cNvPr>
          <p:cNvSpPr/>
          <p:nvPr/>
        </p:nvSpPr>
        <p:spPr>
          <a:xfrm flipV="1">
            <a:off x="732596" y="2981217"/>
            <a:ext cx="2023075" cy="1540126"/>
          </a:xfrm>
          <a:custGeom>
            <a:avLst/>
            <a:gdLst>
              <a:gd name="connsiteX0" fmla="*/ 0 w 626400"/>
              <a:gd name="connsiteY0" fmla="*/ 1159200 h 1159200"/>
              <a:gd name="connsiteX1" fmla="*/ 76827 w 626400"/>
              <a:gd name="connsiteY1" fmla="*/ 1159200 h 1159200"/>
              <a:gd name="connsiteX2" fmla="*/ 313200 w 626400"/>
              <a:gd name="connsiteY2" fmla="*/ 910216 h 1159200"/>
              <a:gd name="connsiteX3" fmla="*/ 549573 w 626400"/>
              <a:gd name="connsiteY3" fmla="*/ 1159200 h 1159200"/>
              <a:gd name="connsiteX4" fmla="*/ 626400 w 626400"/>
              <a:gd name="connsiteY4" fmla="*/ 1159200 h 1159200"/>
              <a:gd name="connsiteX5" fmla="*/ 626400 w 626400"/>
              <a:gd name="connsiteY5" fmla="*/ 104402 h 1159200"/>
              <a:gd name="connsiteX6" fmla="*/ 521998 w 626400"/>
              <a:gd name="connsiteY6" fmla="*/ 0 h 1159200"/>
              <a:gd name="connsiteX7" fmla="*/ 104402 w 626400"/>
              <a:gd name="connsiteY7" fmla="*/ 0 h 1159200"/>
              <a:gd name="connsiteX8" fmla="*/ 0 w 626400"/>
              <a:gd name="connsiteY8" fmla="*/ 104402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400" h="1159200">
                <a:moveTo>
                  <a:pt x="0" y="1159200"/>
                </a:moveTo>
                <a:lnTo>
                  <a:pt x="76827" y="1159200"/>
                </a:lnTo>
                <a:cubicBezTo>
                  <a:pt x="76827" y="1021690"/>
                  <a:pt x="182655" y="910216"/>
                  <a:pt x="313200" y="910216"/>
                </a:cubicBezTo>
                <a:cubicBezTo>
                  <a:pt x="443745" y="910216"/>
                  <a:pt x="549573" y="1021690"/>
                  <a:pt x="549573" y="1159200"/>
                </a:cubicBezTo>
                <a:lnTo>
                  <a:pt x="626400" y="1159200"/>
                </a:lnTo>
                <a:lnTo>
                  <a:pt x="626400" y="104402"/>
                </a:lnTo>
                <a:cubicBezTo>
                  <a:pt x="626400" y="46742"/>
                  <a:pt x="579658" y="0"/>
                  <a:pt x="521998" y="0"/>
                </a:cubicBezTo>
                <a:lnTo>
                  <a:pt x="104402" y="0"/>
                </a:lnTo>
                <a:cubicBezTo>
                  <a:pt x="46742" y="0"/>
                  <a:pt x="0" y="46742"/>
                  <a:pt x="0" y="104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0F23A556-7485-66BB-F87A-C629FE77C4DC}"/>
              </a:ext>
            </a:extLst>
          </p:cNvPr>
          <p:cNvSpPr/>
          <p:nvPr/>
        </p:nvSpPr>
        <p:spPr>
          <a:xfrm flipV="1">
            <a:off x="2939023" y="2981217"/>
            <a:ext cx="2023200" cy="1540126"/>
          </a:xfrm>
          <a:custGeom>
            <a:avLst/>
            <a:gdLst>
              <a:gd name="connsiteX0" fmla="*/ 0 w 626400"/>
              <a:gd name="connsiteY0" fmla="*/ 1159200 h 1159200"/>
              <a:gd name="connsiteX1" fmla="*/ 76827 w 626400"/>
              <a:gd name="connsiteY1" fmla="*/ 1159200 h 1159200"/>
              <a:gd name="connsiteX2" fmla="*/ 313200 w 626400"/>
              <a:gd name="connsiteY2" fmla="*/ 910216 h 1159200"/>
              <a:gd name="connsiteX3" fmla="*/ 549573 w 626400"/>
              <a:gd name="connsiteY3" fmla="*/ 1159200 h 1159200"/>
              <a:gd name="connsiteX4" fmla="*/ 626400 w 626400"/>
              <a:gd name="connsiteY4" fmla="*/ 1159200 h 1159200"/>
              <a:gd name="connsiteX5" fmla="*/ 626400 w 626400"/>
              <a:gd name="connsiteY5" fmla="*/ 104402 h 1159200"/>
              <a:gd name="connsiteX6" fmla="*/ 521998 w 626400"/>
              <a:gd name="connsiteY6" fmla="*/ 0 h 1159200"/>
              <a:gd name="connsiteX7" fmla="*/ 104402 w 626400"/>
              <a:gd name="connsiteY7" fmla="*/ 0 h 1159200"/>
              <a:gd name="connsiteX8" fmla="*/ 0 w 626400"/>
              <a:gd name="connsiteY8" fmla="*/ 104402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400" h="1159200">
                <a:moveTo>
                  <a:pt x="0" y="1159200"/>
                </a:moveTo>
                <a:lnTo>
                  <a:pt x="76827" y="1159200"/>
                </a:lnTo>
                <a:cubicBezTo>
                  <a:pt x="76827" y="1021690"/>
                  <a:pt x="182655" y="910216"/>
                  <a:pt x="313200" y="910216"/>
                </a:cubicBezTo>
                <a:cubicBezTo>
                  <a:pt x="443745" y="910216"/>
                  <a:pt x="549573" y="1021690"/>
                  <a:pt x="549573" y="1159200"/>
                </a:cubicBezTo>
                <a:lnTo>
                  <a:pt x="626400" y="1159200"/>
                </a:lnTo>
                <a:lnTo>
                  <a:pt x="626400" y="104402"/>
                </a:lnTo>
                <a:cubicBezTo>
                  <a:pt x="626400" y="46742"/>
                  <a:pt x="579658" y="0"/>
                  <a:pt x="521998" y="0"/>
                </a:cubicBezTo>
                <a:lnTo>
                  <a:pt x="104402" y="0"/>
                </a:lnTo>
                <a:cubicBezTo>
                  <a:pt x="46742" y="0"/>
                  <a:pt x="0" y="46742"/>
                  <a:pt x="0" y="104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7C5E2B78-F854-5128-B149-F61A9508BAAE}"/>
              </a:ext>
            </a:extLst>
          </p:cNvPr>
          <p:cNvSpPr/>
          <p:nvPr/>
        </p:nvSpPr>
        <p:spPr>
          <a:xfrm flipV="1">
            <a:off x="5074727" y="2982533"/>
            <a:ext cx="2023200" cy="1540126"/>
          </a:xfrm>
          <a:custGeom>
            <a:avLst/>
            <a:gdLst>
              <a:gd name="connsiteX0" fmla="*/ 0 w 626400"/>
              <a:gd name="connsiteY0" fmla="*/ 1159200 h 1159200"/>
              <a:gd name="connsiteX1" fmla="*/ 76827 w 626400"/>
              <a:gd name="connsiteY1" fmla="*/ 1159200 h 1159200"/>
              <a:gd name="connsiteX2" fmla="*/ 313200 w 626400"/>
              <a:gd name="connsiteY2" fmla="*/ 910216 h 1159200"/>
              <a:gd name="connsiteX3" fmla="*/ 549573 w 626400"/>
              <a:gd name="connsiteY3" fmla="*/ 1159200 h 1159200"/>
              <a:gd name="connsiteX4" fmla="*/ 626400 w 626400"/>
              <a:gd name="connsiteY4" fmla="*/ 1159200 h 1159200"/>
              <a:gd name="connsiteX5" fmla="*/ 626400 w 626400"/>
              <a:gd name="connsiteY5" fmla="*/ 104402 h 1159200"/>
              <a:gd name="connsiteX6" fmla="*/ 521998 w 626400"/>
              <a:gd name="connsiteY6" fmla="*/ 0 h 1159200"/>
              <a:gd name="connsiteX7" fmla="*/ 104402 w 626400"/>
              <a:gd name="connsiteY7" fmla="*/ 0 h 1159200"/>
              <a:gd name="connsiteX8" fmla="*/ 0 w 626400"/>
              <a:gd name="connsiteY8" fmla="*/ 104402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400" h="1159200">
                <a:moveTo>
                  <a:pt x="0" y="1159200"/>
                </a:moveTo>
                <a:lnTo>
                  <a:pt x="76827" y="1159200"/>
                </a:lnTo>
                <a:cubicBezTo>
                  <a:pt x="76827" y="1021690"/>
                  <a:pt x="182655" y="910216"/>
                  <a:pt x="313200" y="910216"/>
                </a:cubicBezTo>
                <a:cubicBezTo>
                  <a:pt x="443745" y="910216"/>
                  <a:pt x="549573" y="1021690"/>
                  <a:pt x="549573" y="1159200"/>
                </a:cubicBezTo>
                <a:lnTo>
                  <a:pt x="626400" y="1159200"/>
                </a:lnTo>
                <a:lnTo>
                  <a:pt x="626400" y="104402"/>
                </a:lnTo>
                <a:cubicBezTo>
                  <a:pt x="626400" y="46742"/>
                  <a:pt x="579658" y="0"/>
                  <a:pt x="521998" y="0"/>
                </a:cubicBezTo>
                <a:lnTo>
                  <a:pt x="104402" y="0"/>
                </a:lnTo>
                <a:cubicBezTo>
                  <a:pt x="46742" y="0"/>
                  <a:pt x="0" y="46742"/>
                  <a:pt x="0" y="104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6BE69DA-6EA4-212F-1183-312F4742EA38}"/>
              </a:ext>
            </a:extLst>
          </p:cNvPr>
          <p:cNvSpPr/>
          <p:nvPr/>
        </p:nvSpPr>
        <p:spPr>
          <a:xfrm flipV="1">
            <a:off x="7231796" y="3039627"/>
            <a:ext cx="2023200" cy="1455212"/>
          </a:xfrm>
          <a:custGeom>
            <a:avLst/>
            <a:gdLst>
              <a:gd name="connsiteX0" fmla="*/ 0 w 626400"/>
              <a:gd name="connsiteY0" fmla="*/ 1159200 h 1159200"/>
              <a:gd name="connsiteX1" fmla="*/ 76827 w 626400"/>
              <a:gd name="connsiteY1" fmla="*/ 1159200 h 1159200"/>
              <a:gd name="connsiteX2" fmla="*/ 313200 w 626400"/>
              <a:gd name="connsiteY2" fmla="*/ 910216 h 1159200"/>
              <a:gd name="connsiteX3" fmla="*/ 549573 w 626400"/>
              <a:gd name="connsiteY3" fmla="*/ 1159200 h 1159200"/>
              <a:gd name="connsiteX4" fmla="*/ 626400 w 626400"/>
              <a:gd name="connsiteY4" fmla="*/ 1159200 h 1159200"/>
              <a:gd name="connsiteX5" fmla="*/ 626400 w 626400"/>
              <a:gd name="connsiteY5" fmla="*/ 104402 h 1159200"/>
              <a:gd name="connsiteX6" fmla="*/ 521998 w 626400"/>
              <a:gd name="connsiteY6" fmla="*/ 0 h 1159200"/>
              <a:gd name="connsiteX7" fmla="*/ 104402 w 626400"/>
              <a:gd name="connsiteY7" fmla="*/ 0 h 1159200"/>
              <a:gd name="connsiteX8" fmla="*/ 0 w 626400"/>
              <a:gd name="connsiteY8" fmla="*/ 104402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400" h="1159200">
                <a:moveTo>
                  <a:pt x="0" y="1159200"/>
                </a:moveTo>
                <a:lnTo>
                  <a:pt x="76827" y="1159200"/>
                </a:lnTo>
                <a:cubicBezTo>
                  <a:pt x="76827" y="1021690"/>
                  <a:pt x="182655" y="910216"/>
                  <a:pt x="313200" y="910216"/>
                </a:cubicBezTo>
                <a:cubicBezTo>
                  <a:pt x="443745" y="910216"/>
                  <a:pt x="549573" y="1021690"/>
                  <a:pt x="549573" y="1159200"/>
                </a:cubicBezTo>
                <a:lnTo>
                  <a:pt x="626400" y="1159200"/>
                </a:lnTo>
                <a:lnTo>
                  <a:pt x="626400" y="104402"/>
                </a:lnTo>
                <a:cubicBezTo>
                  <a:pt x="626400" y="46742"/>
                  <a:pt x="579658" y="0"/>
                  <a:pt x="521998" y="0"/>
                </a:cubicBezTo>
                <a:lnTo>
                  <a:pt x="104402" y="0"/>
                </a:lnTo>
                <a:cubicBezTo>
                  <a:pt x="46742" y="0"/>
                  <a:pt x="0" y="46742"/>
                  <a:pt x="0" y="104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BF7D19CB-0D92-B08E-9325-27F3553FB675}"/>
              </a:ext>
            </a:extLst>
          </p:cNvPr>
          <p:cNvSpPr/>
          <p:nvPr/>
        </p:nvSpPr>
        <p:spPr>
          <a:xfrm flipV="1">
            <a:off x="9475028" y="2981217"/>
            <a:ext cx="2023200" cy="1540126"/>
          </a:xfrm>
          <a:custGeom>
            <a:avLst/>
            <a:gdLst>
              <a:gd name="connsiteX0" fmla="*/ 0 w 626400"/>
              <a:gd name="connsiteY0" fmla="*/ 1159200 h 1159200"/>
              <a:gd name="connsiteX1" fmla="*/ 76827 w 626400"/>
              <a:gd name="connsiteY1" fmla="*/ 1159200 h 1159200"/>
              <a:gd name="connsiteX2" fmla="*/ 313200 w 626400"/>
              <a:gd name="connsiteY2" fmla="*/ 910216 h 1159200"/>
              <a:gd name="connsiteX3" fmla="*/ 549573 w 626400"/>
              <a:gd name="connsiteY3" fmla="*/ 1159200 h 1159200"/>
              <a:gd name="connsiteX4" fmla="*/ 626400 w 626400"/>
              <a:gd name="connsiteY4" fmla="*/ 1159200 h 1159200"/>
              <a:gd name="connsiteX5" fmla="*/ 626400 w 626400"/>
              <a:gd name="connsiteY5" fmla="*/ 104402 h 1159200"/>
              <a:gd name="connsiteX6" fmla="*/ 521998 w 626400"/>
              <a:gd name="connsiteY6" fmla="*/ 0 h 1159200"/>
              <a:gd name="connsiteX7" fmla="*/ 104402 w 626400"/>
              <a:gd name="connsiteY7" fmla="*/ 0 h 1159200"/>
              <a:gd name="connsiteX8" fmla="*/ 0 w 626400"/>
              <a:gd name="connsiteY8" fmla="*/ 104402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400" h="1159200">
                <a:moveTo>
                  <a:pt x="0" y="1159200"/>
                </a:moveTo>
                <a:lnTo>
                  <a:pt x="76827" y="1159200"/>
                </a:lnTo>
                <a:cubicBezTo>
                  <a:pt x="76827" y="1021690"/>
                  <a:pt x="182655" y="910216"/>
                  <a:pt x="313200" y="910216"/>
                </a:cubicBezTo>
                <a:cubicBezTo>
                  <a:pt x="443745" y="910216"/>
                  <a:pt x="549573" y="1021690"/>
                  <a:pt x="549573" y="1159200"/>
                </a:cubicBezTo>
                <a:lnTo>
                  <a:pt x="626400" y="1159200"/>
                </a:lnTo>
                <a:lnTo>
                  <a:pt x="626400" y="104402"/>
                </a:lnTo>
                <a:cubicBezTo>
                  <a:pt x="626400" y="46742"/>
                  <a:pt x="579658" y="0"/>
                  <a:pt x="521998" y="0"/>
                </a:cubicBezTo>
                <a:lnTo>
                  <a:pt x="104402" y="0"/>
                </a:lnTo>
                <a:cubicBezTo>
                  <a:pt x="46742" y="0"/>
                  <a:pt x="0" y="46742"/>
                  <a:pt x="0" y="104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sx="107000" sy="10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F2995BE-532D-81A0-6D2C-2782DE58D683}"/>
              </a:ext>
            </a:extLst>
          </p:cNvPr>
          <p:cNvSpPr txBox="1"/>
          <p:nvPr/>
        </p:nvSpPr>
        <p:spPr>
          <a:xfrm>
            <a:off x="732597" y="3319771"/>
            <a:ext cx="202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3399"/>
                </a:solidFill>
              </a:rPr>
              <a:t>R$ 1,09 trilhões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9767216-966A-5221-FF7F-0ECA90F68389}"/>
              </a:ext>
            </a:extLst>
          </p:cNvPr>
          <p:cNvSpPr txBox="1"/>
          <p:nvPr/>
        </p:nvSpPr>
        <p:spPr>
          <a:xfrm>
            <a:off x="133644" y="161777"/>
            <a:ext cx="1198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Agency FB" panose="020B0503020202020204" pitchFamily="34" charset="0"/>
              </a:rPr>
              <a:t>SEGURIDADE SOCIAL 2022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51EC194-0EAD-9E2C-FB89-DA11A8A24082}"/>
              </a:ext>
            </a:extLst>
          </p:cNvPr>
          <p:cNvSpPr txBox="1"/>
          <p:nvPr/>
        </p:nvSpPr>
        <p:spPr>
          <a:xfrm>
            <a:off x="2932458" y="3364632"/>
            <a:ext cx="18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R$ 1,23 trilhões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D8D2F51-CB3E-ACAA-602D-7D132AF6F364}"/>
              </a:ext>
            </a:extLst>
          </p:cNvPr>
          <p:cNvSpPr txBox="1"/>
          <p:nvPr/>
        </p:nvSpPr>
        <p:spPr>
          <a:xfrm>
            <a:off x="4956557" y="3363212"/>
            <a:ext cx="203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- R$ 131 bilhões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9ECB8CC-74DC-12C7-B88D-492BD3C0E3E4}"/>
              </a:ext>
            </a:extLst>
          </p:cNvPr>
          <p:cNvSpPr txBox="1"/>
          <p:nvPr/>
        </p:nvSpPr>
        <p:spPr>
          <a:xfrm>
            <a:off x="7239418" y="3402494"/>
            <a:ext cx="185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R$ 242 bilhões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F41A43F-B483-1581-9776-55F62C5D4F00}"/>
              </a:ext>
            </a:extLst>
          </p:cNvPr>
          <p:cNvSpPr txBox="1"/>
          <p:nvPr/>
        </p:nvSpPr>
        <p:spPr>
          <a:xfrm>
            <a:off x="9579676" y="3363212"/>
            <a:ext cx="18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7030A0"/>
                </a:solidFill>
              </a:rPr>
              <a:t>R$ 111 bilhões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246596-6AF2-D6F5-8787-BC5475DAEB99}"/>
              </a:ext>
            </a:extLst>
          </p:cNvPr>
          <p:cNvSpPr txBox="1"/>
          <p:nvPr/>
        </p:nvSpPr>
        <p:spPr>
          <a:xfrm>
            <a:off x="593618" y="4916106"/>
            <a:ext cx="549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Livro da Análise da Seguridade Social 2022 - ANFIP</a:t>
            </a:r>
          </a:p>
        </p:txBody>
      </p:sp>
    </p:spTree>
    <p:extLst>
      <p:ext uri="{BB962C8B-B14F-4D97-AF65-F5344CB8AC3E}">
        <p14:creationId xmlns:p14="http://schemas.microsoft.com/office/powerpoint/2010/main" val="16964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30" grpId="0" animBg="1"/>
      <p:bldP spid="34" grpId="0" animBg="1"/>
      <p:bldP spid="38" grpId="0" animBg="1"/>
      <p:bldP spid="40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1187</Words>
  <Application>Microsoft Office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Gulim</vt:lpstr>
      <vt:lpstr>Agency FB</vt:lpstr>
      <vt:lpstr>Arial</vt:lpstr>
      <vt:lpstr>Arial Rounded MT Bold</vt:lpstr>
      <vt:lpstr>Bahnschrift Light</vt:lpstr>
      <vt:lpstr>Calibri</vt:lpstr>
      <vt:lpstr>Calibri Light</vt:lpstr>
      <vt:lpstr>Gill Sans MT</vt:lpstr>
      <vt:lpstr>Impact</vt:lpstr>
      <vt:lpstr>Tw Cen MT</vt:lpstr>
      <vt:lpstr>Twentieth Century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Gilberto Pereira</dc:creator>
  <cp:lastModifiedBy>Gilberto Pereira</cp:lastModifiedBy>
  <cp:revision>21</cp:revision>
  <dcterms:created xsi:type="dcterms:W3CDTF">2023-03-17T17:51:32Z</dcterms:created>
  <dcterms:modified xsi:type="dcterms:W3CDTF">2023-09-13T13:30:12Z</dcterms:modified>
</cp:coreProperties>
</file>