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422" r:id="rId6"/>
    <p:sldId id="260" r:id="rId7"/>
    <p:sldId id="418" r:id="rId8"/>
    <p:sldId id="261" r:id="rId9"/>
    <p:sldId id="419" r:id="rId10"/>
    <p:sldId id="420" r:id="rId11"/>
    <p:sldId id="270" r:id="rId12"/>
    <p:sldId id="271" r:id="rId13"/>
    <p:sldId id="442" r:id="rId14"/>
    <p:sldId id="441" r:id="rId15"/>
    <p:sldId id="27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GSGg5zLRkvtNwy7zxsfINk6YO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2119E-5B3B-4F9C-BD13-B73D91D1A2AC}">
  <a:tblStyle styleId="{6D02119E-5B3B-4F9C-BD13-B73D91D1A2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450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e08afcf49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1de08afcf49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59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83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18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e08afcf4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de08afcf4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63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e08afcf4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de08afcf4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e08afcf4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1de08afcf4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94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95783" y="1277007"/>
            <a:ext cx="11527500" cy="441464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95958" y="2391876"/>
            <a:ext cx="1011510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Reforma Tributária – Regimes Específicos e Favorecidos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A Educação Brasileira e a PEC 45/2019</a:t>
            </a:r>
            <a:endParaRPr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 flipH="1">
            <a:off x="245995" y="4061845"/>
            <a:ext cx="10702800" cy="3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B59C5A0-E7CF-748F-AD06-58BBC96E99E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995" y="4473455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9D39D5-4D79-72A3-F59C-48FA470FE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55" y="4397428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AD1FC7-C9B9-0B26-D0D7-0356313B2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21" y="4408109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FD83E0-E7D1-7B6E-5D36-050BC0017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32" y="4329868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A54B8D-6E22-7953-D141-BD060758A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06" y="5158865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B55590-BEC6-B214-936F-7B390EA9E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13" y="5230841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5906C4-4BD0-9CA8-B54F-F3EA1D548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36" y="5238531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B58BB7-4F34-0C85-9D03-0340BF623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71" y="5187618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00BB8BC-D289-D912-A065-B886DB17D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172" y="4370085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9973AC-5636-4A7A-7935-FC50640C02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6" y="4293184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204C519-7709-3883-7F0C-0E07698F5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1" y="5199455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9FE09F-0C81-AF60-344A-4870264FD3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72" y="5187618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F6E3FA2-E3B3-5F2E-4FB9-C93E1BC0CB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49" y="4410672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020F2FA-3FD2-D617-B305-C5FC2CCA08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05" y="4394437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076C2910-DD4E-B5ED-CC72-482C5493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3" y="4347025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30F320-A59F-BEBC-58BF-5A43A87F7296}"/>
              </a:ext>
            </a:extLst>
          </p:cNvPr>
          <p:cNvSpPr txBox="1"/>
          <p:nvPr/>
        </p:nvSpPr>
        <p:spPr>
          <a:xfrm>
            <a:off x="418828" y="1494979"/>
            <a:ext cx="8212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Audiência na </a:t>
            </a:r>
            <a:r>
              <a:rPr lang="pt-BR" sz="1800" b="1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Comissão de Assuntos Econômicos </a:t>
            </a:r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Senado Federal</a:t>
            </a:r>
            <a:endParaRPr lang="pt-BR" i="1" dirty="0"/>
          </a:p>
        </p:txBody>
      </p:sp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0002CD55-21DB-276C-B202-D2FECA349979}"/>
              </a:ext>
            </a:extLst>
          </p:cNvPr>
          <p:cNvSpPr txBox="1"/>
          <p:nvPr/>
        </p:nvSpPr>
        <p:spPr>
          <a:xfrm>
            <a:off x="9016556" y="5840127"/>
            <a:ext cx="30106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Emerson Casali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04 de outubro de 2023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Fonif">
            <a:extLst>
              <a:ext uri="{FF2B5EF4-FFF2-40B4-BE49-F238E27FC236}">
                <a16:creationId xmlns:a16="http://schemas.microsoft.com/office/drawing/2014/main" id="{38155B38-CAE2-CD04-BB6D-EC69EA6E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69" y="5193748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PRESERVAR O EXITOSO PROUNI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g1de08afcf49_0_402"/>
          <p:cNvSpPr/>
          <p:nvPr/>
        </p:nvSpPr>
        <p:spPr>
          <a:xfrm>
            <a:off x="688890" y="5981476"/>
            <a:ext cx="4029624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Enade/INEP/MEC, 2015 a 2017.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21" name="Google Shape;321;g1de08afcf49_0_402"/>
          <p:cNvGraphicFramePr/>
          <p:nvPr>
            <p:extLst>
              <p:ext uri="{D42A27DB-BD31-4B8C-83A1-F6EECF244321}">
                <p14:modId xmlns:p14="http://schemas.microsoft.com/office/powerpoint/2010/main" val="2203578913"/>
              </p:ext>
            </p:extLst>
          </p:nvPr>
        </p:nvGraphicFramePr>
        <p:xfrm>
          <a:off x="837810" y="4387795"/>
          <a:ext cx="3612575" cy="14680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7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(%)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Pública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Prouni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2016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55,0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56,1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11443800" cy="251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lvl="2" indent="-196049">
              <a:lnSpc>
                <a:spcPct val="115000"/>
              </a:lnSpc>
              <a:spcBef>
                <a:spcPts val="800"/>
              </a:spcBef>
              <a:buSzPts val="1500"/>
              <a:buFont typeface="Noto Sans Symbols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bolsa integral para cada 10,7 estudantes (9,35%)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Alunos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baixa renda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(limite de até 1 a 1 ½ S.M. </a:t>
            </a:r>
            <a:r>
              <a:rPr lang="pt-BR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capita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 para bolsas integrais)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milhões de alunos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contemplados</a:t>
            </a:r>
            <a:endParaRPr lang="pt-BR" sz="17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pt-BR" sz="1700" dirty="0">
                <a:latin typeface="Century Gothic" panose="020B0502020202020204" pitchFamily="34" charset="0"/>
              </a:rPr>
              <a:t>eneficia </a:t>
            </a:r>
            <a:r>
              <a:rPr lang="pt-BR" sz="1700" b="1" dirty="0">
                <a:latin typeface="Century Gothic" panose="020B0502020202020204" pitchFamily="34" charset="0"/>
              </a:rPr>
              <a:t>479 mil estudantes</a:t>
            </a:r>
            <a:r>
              <a:rPr lang="pt-BR" sz="1700" dirty="0">
                <a:latin typeface="Century Gothic" panose="020B0502020202020204" pitchFamily="34" charset="0"/>
              </a:rPr>
              <a:t> com bolsas de estudos ativas (383 mil integrais e 96 mil parciais)</a:t>
            </a: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PIS/COFINS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bolsas do Programa</a:t>
            </a:r>
          </a:p>
        </p:txBody>
      </p:sp>
      <p:sp>
        <p:nvSpPr>
          <p:cNvPr id="323" name="Google Shape;323;g1de08afcf49_0_402"/>
          <p:cNvSpPr txBox="1"/>
          <p:nvPr/>
        </p:nvSpPr>
        <p:spPr>
          <a:xfrm>
            <a:off x="3824095" y="4419338"/>
            <a:ext cx="7821944" cy="79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 do 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R$ 4,6 mil por ano</a:t>
            </a:r>
            <a:endParaRPr dirty="0"/>
          </a:p>
          <a:p>
            <a:pPr marL="1371600" marR="0" lvl="2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ensino superior público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R$ 28,6 mil por ano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B350E-805D-99AD-5AC4-2448AB46B305}"/>
              </a:ext>
            </a:extLst>
          </p:cNvPr>
          <p:cNvSpPr txBox="1"/>
          <p:nvPr/>
        </p:nvSpPr>
        <p:spPr>
          <a:xfrm>
            <a:off x="4856919" y="5235455"/>
            <a:ext cx="6186219" cy="66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1" indent="-34925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pt-BR" sz="17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16% do custo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PROUNI forma um estudante com índices de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performance equivalente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 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1de08afcf49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870" y="-100"/>
            <a:ext cx="10011930" cy="66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de08afcf49_0_394"/>
          <p:cNvSpPr/>
          <p:nvPr/>
        </p:nvSpPr>
        <p:spPr>
          <a:xfrm rot="10800000" flipH="1">
            <a:off x="1446808" y="-106"/>
            <a:ext cx="5533200" cy="68637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de08afcf49_0_39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de08afcf49_0_394"/>
          <p:cNvSpPr txBox="1"/>
          <p:nvPr/>
        </p:nvSpPr>
        <p:spPr>
          <a:xfrm>
            <a:off x="0" y="1554778"/>
            <a:ext cx="6164400" cy="2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  <a:endParaRPr sz="3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de08afcf49_0_424"/>
          <p:cNvSpPr txBox="1"/>
          <p:nvPr/>
        </p:nvSpPr>
        <p:spPr>
          <a:xfrm>
            <a:off x="380000" y="1720860"/>
            <a:ext cx="6889981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Propostas do FÓRUM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as discussões da Reforma Tributária: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Limites na Constituição Federal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garantisse a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neutralidade tributária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o setor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da Isenção da CBS no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PROUNI</a:t>
            </a:r>
            <a:endParaRPr lang="pt-BR" sz="16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1de08afcf49_0_424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007"/>
          <a:stretch/>
        </p:blipFill>
        <p:spPr>
          <a:xfrm>
            <a:off x="8606412" y="1629872"/>
            <a:ext cx="3013533" cy="3528633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ATENDEU PLEITOS JUSTOS DA EDU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EC3659D-B0AF-F283-34CE-E8645EC30A1C}"/>
              </a:ext>
            </a:extLst>
          </p:cNvPr>
          <p:cNvSpPr/>
          <p:nvPr/>
        </p:nvSpPr>
        <p:spPr>
          <a:xfrm>
            <a:off x="2664484" y="4808359"/>
            <a:ext cx="4705979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EDUCAÇÃO: entre 10% e 11%</a:t>
            </a:r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87020F70-189C-9871-47D6-EEEF11146EC5}"/>
              </a:ext>
            </a:extLst>
          </p:cNvPr>
          <p:cNvSpPr/>
          <p:nvPr/>
        </p:nvSpPr>
        <p:spPr>
          <a:xfrm>
            <a:off x="2304507" y="4388181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ALÍQUOTAS REDUZIDAS EM 60%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81;p10">
            <a:extLst>
              <a:ext uri="{FF2B5EF4-FFF2-40B4-BE49-F238E27FC236}">
                <a16:creationId xmlns:a16="http://schemas.microsoft.com/office/drawing/2014/main" id="{195937E0-B1D3-B81A-B6BE-D5F00DAD7D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4306071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FD444B-2F9E-6624-1204-555C89F5DCB8}"/>
              </a:ext>
            </a:extLst>
          </p:cNvPr>
          <p:cNvSpPr/>
          <p:nvPr/>
        </p:nvSpPr>
        <p:spPr>
          <a:xfrm>
            <a:off x="2664484" y="6077775"/>
            <a:ext cx="5760000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de bolsas para isentar pagamento da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CBS</a:t>
            </a:r>
          </a:p>
        </p:txBody>
      </p:sp>
      <p:sp>
        <p:nvSpPr>
          <p:cNvPr id="6" name="Google Shape;178;p10">
            <a:extLst>
              <a:ext uri="{FF2B5EF4-FFF2-40B4-BE49-F238E27FC236}">
                <a16:creationId xmlns:a16="http://schemas.microsoft.com/office/drawing/2014/main" id="{2E823E0A-B89B-5F4C-EC69-F606B7E65E0B}"/>
              </a:ext>
            </a:extLst>
          </p:cNvPr>
          <p:cNvSpPr/>
          <p:nvPr/>
        </p:nvSpPr>
        <p:spPr>
          <a:xfrm>
            <a:off x="2304507" y="5657597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 PRESERVADO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ECAEB8BF-CDA3-07FE-9A55-0F3BC31FF2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5575487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25DB93C-2A5F-0EB3-5C5C-9D510D487215}"/>
              </a:ext>
            </a:extLst>
          </p:cNvPr>
          <p:cNvSpPr txBox="1"/>
          <p:nvPr/>
        </p:nvSpPr>
        <p:spPr>
          <a:xfrm>
            <a:off x="394064" y="4381936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532519-F1F4-8632-891A-5EC076EF0C6D}"/>
              </a:ext>
            </a:extLst>
          </p:cNvPr>
          <p:cNvSpPr txBox="1"/>
          <p:nvPr/>
        </p:nvSpPr>
        <p:spPr>
          <a:xfrm>
            <a:off x="388339" y="5674473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TROUXE TRATAMENTO JUSTO PARA 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263;g1de08afcf49_0_328">
            <a:extLst>
              <a:ext uri="{FF2B5EF4-FFF2-40B4-BE49-F238E27FC236}">
                <a16:creationId xmlns:a16="http://schemas.microsoft.com/office/drawing/2014/main" id="{461B0AF4-E713-5A60-9E21-4AC9ED40BC3B}"/>
              </a:ext>
            </a:extLst>
          </p:cNvPr>
          <p:cNvCxnSpPr/>
          <p:nvPr/>
        </p:nvCxnSpPr>
        <p:spPr>
          <a:xfrm>
            <a:off x="161415" y="287449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6;g1de08afcf49_0_328">
            <a:extLst>
              <a:ext uri="{FF2B5EF4-FFF2-40B4-BE49-F238E27FC236}">
                <a16:creationId xmlns:a16="http://schemas.microsoft.com/office/drawing/2014/main" id="{EB4D2A10-B8DE-7DAF-E47C-1B06DD9B9771}"/>
              </a:ext>
            </a:extLst>
          </p:cNvPr>
          <p:cNvCxnSpPr/>
          <p:nvPr/>
        </p:nvCxnSpPr>
        <p:spPr>
          <a:xfrm>
            <a:off x="161415" y="420348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4;g1de08afcf49_0_328">
            <a:extLst>
              <a:ext uri="{FF2B5EF4-FFF2-40B4-BE49-F238E27FC236}">
                <a16:creationId xmlns:a16="http://schemas.microsoft.com/office/drawing/2014/main" id="{59CFEB97-0A0D-BE94-1C31-8D54216E5BE0}"/>
              </a:ext>
            </a:extLst>
          </p:cNvPr>
          <p:cNvCxnSpPr/>
          <p:nvPr/>
        </p:nvCxnSpPr>
        <p:spPr>
          <a:xfrm>
            <a:off x="161415" y="353899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1;g1de08afcf49_0_328">
            <a:extLst>
              <a:ext uri="{FF2B5EF4-FFF2-40B4-BE49-F238E27FC236}">
                <a16:creationId xmlns:a16="http://schemas.microsoft.com/office/drawing/2014/main" id="{2B5CE005-AB59-DA4C-0417-B3FCD37A1708}"/>
              </a:ext>
            </a:extLst>
          </p:cNvPr>
          <p:cNvSpPr/>
          <p:nvPr/>
        </p:nvSpPr>
        <p:spPr>
          <a:xfrm>
            <a:off x="7145215" y="1959423"/>
            <a:ext cx="4289367" cy="3804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endParaRPr sz="18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2;g1de08afcf49_0_328">
            <a:extLst>
              <a:ext uri="{FF2B5EF4-FFF2-40B4-BE49-F238E27FC236}">
                <a16:creationId xmlns:a16="http://schemas.microsoft.com/office/drawing/2014/main" id="{3B8E0232-AED9-713F-F9EA-C774CE95148A}"/>
              </a:ext>
            </a:extLst>
          </p:cNvPr>
          <p:cNvSpPr txBox="1"/>
          <p:nvPr/>
        </p:nvSpPr>
        <p:spPr>
          <a:xfrm>
            <a:off x="161415" y="2877751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LR/LP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65;g1de08afcf49_0_328">
            <a:extLst>
              <a:ext uri="{FF2B5EF4-FFF2-40B4-BE49-F238E27FC236}">
                <a16:creationId xmlns:a16="http://schemas.microsoft.com/office/drawing/2014/main" id="{42061C46-CDC9-81E7-FE2A-D32093834703}"/>
              </a:ext>
            </a:extLst>
          </p:cNvPr>
          <p:cNvSpPr txBox="1"/>
          <p:nvPr/>
        </p:nvSpPr>
        <p:spPr>
          <a:xfrm>
            <a:off x="161415" y="3521565"/>
            <a:ext cx="5377236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com CEBAS (Filantrópica)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Google Shape;266;g1de08afcf49_0_328">
            <a:extLst>
              <a:ext uri="{FF2B5EF4-FFF2-40B4-BE49-F238E27FC236}">
                <a16:creationId xmlns:a16="http://schemas.microsoft.com/office/drawing/2014/main" id="{37442E07-A1E8-E41B-CB93-82E940796086}"/>
              </a:ext>
            </a:extLst>
          </p:cNvPr>
          <p:cNvCxnSpPr/>
          <p:nvPr/>
        </p:nvCxnSpPr>
        <p:spPr>
          <a:xfrm>
            <a:off x="161415" y="486798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265;g1de08afcf49_0_328">
            <a:extLst>
              <a:ext uri="{FF2B5EF4-FFF2-40B4-BE49-F238E27FC236}">
                <a16:creationId xmlns:a16="http://schemas.microsoft.com/office/drawing/2014/main" id="{49DE8E62-6128-E8C8-54CD-513F25C2769C}"/>
              </a:ext>
            </a:extLst>
          </p:cNvPr>
          <p:cNvSpPr txBox="1"/>
          <p:nvPr/>
        </p:nvSpPr>
        <p:spPr>
          <a:xfrm>
            <a:off x="161415" y="4232006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sem CEBAS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" name="Google Shape;273;g1de08afcf49_0_328">
            <a:extLst>
              <a:ext uri="{FF2B5EF4-FFF2-40B4-BE49-F238E27FC236}">
                <a16:creationId xmlns:a16="http://schemas.microsoft.com/office/drawing/2014/main" id="{DB7C2DEB-7B6A-446E-58CB-ADFC3EF25B84}"/>
              </a:ext>
            </a:extLst>
          </p:cNvPr>
          <p:cNvGraphicFramePr/>
          <p:nvPr/>
        </p:nvGraphicFramePr>
        <p:xfrm>
          <a:off x="7316893" y="2934168"/>
          <a:ext cx="351155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 com alíquota em torno de 10%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oogle Shape;275;g1de08afcf49_0_328">
            <a:extLst>
              <a:ext uri="{FF2B5EF4-FFF2-40B4-BE49-F238E27FC236}">
                <a16:creationId xmlns:a16="http://schemas.microsoft.com/office/drawing/2014/main" id="{B9BE7A3C-BAA7-FB7F-73CC-E9689145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409829"/>
              </p:ext>
            </p:extLst>
          </p:nvPr>
        </p:nvGraphicFramePr>
        <p:xfrm>
          <a:off x="6096001" y="3586666"/>
          <a:ext cx="5953334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Neutro, com manutenção da imunidade e provavelmente mantendo carga de resíduos tributários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oogle Shape;275;g1de08afcf49_0_328">
            <a:extLst>
              <a:ext uri="{FF2B5EF4-FFF2-40B4-BE49-F238E27FC236}">
                <a16:creationId xmlns:a16="http://schemas.microsoft.com/office/drawing/2014/main" id="{4595D5F7-B063-1FE8-BA77-8B8BFFAB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43099"/>
              </p:ext>
            </p:extLst>
          </p:nvPr>
        </p:nvGraphicFramePr>
        <p:xfrm>
          <a:off x="6204924" y="4262660"/>
          <a:ext cx="5664915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6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17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Possível ampliação de imunidade para CBS, substituindo a  isenção em lei da COFINS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Google Shape;266;g1de08afcf49_0_328">
            <a:extLst>
              <a:ext uri="{FF2B5EF4-FFF2-40B4-BE49-F238E27FC236}">
                <a16:creationId xmlns:a16="http://schemas.microsoft.com/office/drawing/2014/main" id="{75C1D313-437A-4DAC-635C-F9A9EE57ECB0}"/>
              </a:ext>
            </a:extLst>
          </p:cNvPr>
          <p:cNvCxnSpPr/>
          <p:nvPr/>
        </p:nvCxnSpPr>
        <p:spPr>
          <a:xfrm>
            <a:off x="161415" y="5532476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65;g1de08afcf49_0_328">
            <a:extLst>
              <a:ext uri="{FF2B5EF4-FFF2-40B4-BE49-F238E27FC236}">
                <a16:creationId xmlns:a16="http://schemas.microsoft.com/office/drawing/2014/main" id="{8AA1D5D5-A4CE-896A-9966-415BD95115A5}"/>
              </a:ext>
            </a:extLst>
          </p:cNvPr>
          <p:cNvSpPr txBox="1"/>
          <p:nvPr/>
        </p:nvSpPr>
        <p:spPr>
          <a:xfrm>
            <a:off x="161415" y="4887183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 Nacional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" name="Google Shape;275;g1de08afcf49_0_328">
            <a:extLst>
              <a:ext uri="{FF2B5EF4-FFF2-40B4-BE49-F238E27FC236}">
                <a16:creationId xmlns:a16="http://schemas.microsoft.com/office/drawing/2014/main" id="{E8369BBC-198A-3E0C-5B61-DA2679B0AF48}"/>
              </a:ext>
            </a:extLst>
          </p:cNvPr>
          <p:cNvGraphicFramePr/>
          <p:nvPr/>
        </p:nvGraphicFramePr>
        <p:xfrm>
          <a:off x="6795948" y="4948885"/>
          <a:ext cx="455344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Previsão de </a:t>
                      </a:r>
                      <a:r>
                        <a:rPr lang="pt-BR" sz="16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não alteração no Regime e promessa de manutenção da carga atual</a:t>
                      </a: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50D85C-4B4F-9BDB-D23E-07AC8C991024}"/>
              </a:ext>
            </a:extLst>
          </p:cNvPr>
          <p:cNvSpPr txBox="1"/>
          <p:nvPr/>
        </p:nvSpPr>
        <p:spPr>
          <a:xfrm>
            <a:off x="1123950" y="5823244"/>
            <a:ext cx="8974643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Fundamental que o Senado Federal preserve na PEC 45/2019 a NEUTRALIDADE sobre a Educação! Com </a:t>
            </a:r>
            <a:r>
              <a:rPr lang="pt-BR" sz="1800" b="1" dirty="0">
                <a:solidFill>
                  <a:srgbClr val="FF0000"/>
                </a:solidFill>
                <a:latin typeface="Century Gothic"/>
                <a:sym typeface="Century Gothic"/>
              </a:rPr>
              <a:t>PREVISIBILIDADE</a:t>
            </a:r>
            <a:r>
              <a:rPr lang="pt-BR" sz="1800" b="1" dirty="0">
                <a:latin typeface="Century Gothic"/>
                <a:sym typeface="Century Gothic"/>
              </a:rPr>
              <a:t> e </a:t>
            </a:r>
            <a:r>
              <a:rPr lang="pt-BR" sz="1800" b="1" dirty="0">
                <a:solidFill>
                  <a:srgbClr val="FF0000"/>
                </a:solidFill>
                <a:latin typeface="Century Gothic"/>
                <a:sym typeface="Century Gothic"/>
              </a:rPr>
              <a:t>SEGURANÇA</a:t>
            </a:r>
            <a:r>
              <a:rPr lang="pt-BR" sz="1800" b="1" dirty="0">
                <a:latin typeface="Century Gothic"/>
                <a:sym typeface="Century 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3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AVANÇAR NO PRÓ-BÁSICO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7848281" cy="241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Objetivo: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Propiciar Educação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Básica de elevada qualidade para a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lunos de baixa renda.</a:t>
            </a: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vagas</a:t>
            </a: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3ADA83-A709-D10F-BFE7-B7E6C26D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/>
          <a:stretch/>
        </p:blipFill>
        <p:spPr>
          <a:xfrm>
            <a:off x="8469445" y="1560055"/>
            <a:ext cx="3268184" cy="402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B076DF-937B-7394-9411-19081816E848}"/>
              </a:ext>
            </a:extLst>
          </p:cNvPr>
          <p:cNvSpPr txBox="1"/>
          <p:nvPr/>
        </p:nvSpPr>
        <p:spPr>
          <a:xfrm>
            <a:off x="3666690" y="5797578"/>
            <a:ext cx="5612964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muito importante que o Senado Federal aprove o PROBÁSICO na PEC 45/2019!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548AD5-4C50-C67E-CFE6-B1793F2EACC9}"/>
              </a:ext>
            </a:extLst>
          </p:cNvPr>
          <p:cNvSpPr txBox="1"/>
          <p:nvPr/>
        </p:nvSpPr>
        <p:spPr>
          <a:xfrm>
            <a:off x="345210" y="3531270"/>
            <a:ext cx="7532698" cy="15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Estimativas:</a:t>
            </a:r>
          </a:p>
          <a:p>
            <a:pPr marL="809625" lvl="5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 mil crianças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bolsas de estudos ativas/ano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Isenção de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R$ 478 milhões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de PIS/COFINS (CBS), IRPJ e CSLL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Custo por aluno para o Estado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R$ 3.400,00 por ano</a:t>
            </a:r>
          </a:p>
        </p:txBody>
      </p:sp>
    </p:spTree>
    <p:extLst>
      <p:ext uri="{BB962C8B-B14F-4D97-AF65-F5344CB8AC3E}">
        <p14:creationId xmlns:p14="http://schemas.microsoft.com/office/powerpoint/2010/main" val="22215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/>
          <p:nvPr/>
        </p:nvSpPr>
        <p:spPr>
          <a:xfrm>
            <a:off x="0" y="3777917"/>
            <a:ext cx="12192000" cy="17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5447" y="6049045"/>
            <a:ext cx="1344146" cy="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92EF05C-08D7-1846-FB9B-FBB1A990C9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3" y="4329077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4817BD6-466A-A8EF-C853-6D3CAF6CA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50" y="4216673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B7E05E4-20D1-33EB-D9CA-0C8697700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16" y="4227354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03F1120-028C-B9C3-DB92-AFC55A21F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27" y="4149113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46E6C5-5D05-6E31-BE4C-D116C984C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01" y="4978110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7624BC4-2045-5FB3-CD5B-4FAFDDCEC1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08" y="5050086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7562C4E-CF21-677B-6E30-3E8DE9C5B5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31" y="5057776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D7F1C5F-47E0-DBA7-148A-667980F65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6" y="5006863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466098E-082C-45CF-A331-8D67329A5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67" y="4189330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EAF4C90-B28D-D38B-D1CA-CD9D75C78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31" y="4112429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A904E77-7895-111E-9C2F-D02A03AD94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76" y="5018700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D478903-6B8B-4669-F8C3-BA816ADAE2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67" y="5006863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2DDF590-E798-8A1A-A63C-405CDE93D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44" y="4229917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2B12DBA-02DE-08A2-531D-119DEB343E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00" y="4213682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757B57C9-6276-65D8-9561-8F884EA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68" y="4166270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onif">
            <a:extLst>
              <a:ext uri="{FF2B5EF4-FFF2-40B4-BE49-F238E27FC236}">
                <a16:creationId xmlns:a16="http://schemas.microsoft.com/office/drawing/2014/main" id="{446E98A6-9E4C-6469-5CE4-2582CBE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64" y="5012993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l="-6940"/>
          <a:stretch/>
        </p:blipFill>
        <p:spPr>
          <a:xfrm flipH="1">
            <a:off x="-796750" y="0"/>
            <a:ext cx="10005000" cy="6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EDUCAÇÃO PARTICULAR</a:t>
            </a:r>
            <a:endParaRPr sz="3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17836" y="307144"/>
            <a:ext cx="11596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345210" y="766863"/>
            <a:ext cx="492714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4"/>
          <p:cNvSpPr/>
          <p:nvPr/>
        </p:nvSpPr>
        <p:spPr>
          <a:xfrm>
            <a:off x="326922" y="-137652"/>
            <a:ext cx="1316736" cy="38029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6860" y="1763409"/>
            <a:ext cx="59718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DIMENSÕES DA REFORMA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milhões de alunos 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6,9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superior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(76,8%)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9,1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básica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Desoneração do Estado em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R$ 280 bilhões/ANO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Empregos formais  – 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1,7 milhões de profissionais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maioria são mulheres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800 mil são professores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espalhados por todo o país</a:t>
            </a:r>
            <a:endParaRPr sz="12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326850" y="1014250"/>
            <a:ext cx="11487000" cy="411779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TEM PAPEL ESTRATÉGICO PARA A EDUCAÇÃO E DESONERA O ESTADO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80% DOS ALUNOS QUE INVESTEM NA EDUCAÇÃO PARTICULAR SÃO DAS CLASSES C, D e E.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4" name="Google Shape;124;g1de08afcf49_0_18"/>
          <p:cNvGraphicFramePr/>
          <p:nvPr/>
        </p:nvGraphicFramePr>
        <p:xfrm>
          <a:off x="7849017" y="1932059"/>
          <a:ext cx="4152000" cy="15868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5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C,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Infantil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50,4%</a:t>
                      </a:r>
                      <a:endParaRPr sz="1200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86,5%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Fundamental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44,5%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84,4%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Médio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40,1%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82,4%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Superior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45,2%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89,3%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" name="Google Shape;126;g1de08afcf49_0_18"/>
          <p:cNvSpPr txBox="1"/>
          <p:nvPr/>
        </p:nvSpPr>
        <p:spPr>
          <a:xfrm>
            <a:off x="7833214" y="3717595"/>
            <a:ext cx="42747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Instituto SEMESP. Base: PNAD/IBGE 2022</a:t>
            </a:r>
            <a:endParaRPr sz="105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1de08afcf49_0_18"/>
          <p:cNvSpPr txBox="1"/>
          <p:nvPr/>
        </p:nvSpPr>
        <p:spPr>
          <a:xfrm>
            <a:off x="8949937" y="4890764"/>
            <a:ext cx="225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E (até 0,5 S.M.); Classe D (de 0,5 a 1 S.M.); Classe C (de 1 a 3 S.M.); Classe B (de 3 a 8 S.M.); Classe A (acima de 8 S.M). </a:t>
            </a:r>
            <a:endParaRPr sz="12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1de08afcf49_0_18"/>
          <p:cNvSpPr txBox="1"/>
          <p:nvPr/>
        </p:nvSpPr>
        <p:spPr>
          <a:xfrm>
            <a:off x="8374501" y="4335900"/>
            <a:ext cx="3084300" cy="276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A &lt; 1,5% no Ensino Superior</a:t>
            </a:r>
            <a:endParaRPr sz="18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1488933"/>
            <a:ext cx="3600000" cy="22460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37" y="1495591"/>
            <a:ext cx="3600000" cy="22420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36" y="4188538"/>
            <a:ext cx="3600000" cy="22420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067" y="4190653"/>
            <a:ext cx="3600000" cy="22378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RENDA COMPROVA PORQUE SERVIÇOS DE EDUCAÇÃO ATENDE A CLASSE MÉDIA E BAIXA</a:t>
            </a:r>
            <a:endParaRPr lang="pt-BR" sz="1800" dirty="0"/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F6ADFE1-0069-B735-A732-15238F50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0" y="1530282"/>
            <a:ext cx="5682409" cy="5030018"/>
          </a:xfrm>
          <a:prstGeom prst="rect">
            <a:avLst/>
          </a:prstGeom>
        </p:spPr>
      </p:pic>
      <p:sp>
        <p:nvSpPr>
          <p:cNvPr id="3" name="Google Shape;292;p12">
            <a:extLst>
              <a:ext uri="{FF2B5EF4-FFF2-40B4-BE49-F238E27FC236}">
                <a16:creationId xmlns:a16="http://schemas.microsoft.com/office/drawing/2014/main" id="{0D7B6F5D-5B73-2472-5186-F1B7334B3C68}"/>
              </a:ext>
            </a:extLst>
          </p:cNvPr>
          <p:cNvSpPr/>
          <p:nvPr/>
        </p:nvSpPr>
        <p:spPr>
          <a:xfrm>
            <a:off x="6623175" y="2321079"/>
            <a:ext cx="5398200" cy="2481000"/>
          </a:xfrm>
          <a:prstGeom prst="wave">
            <a:avLst>
              <a:gd name="adj1" fmla="val 4383"/>
              <a:gd name="adj2" fmla="val 52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00;p12">
            <a:extLst>
              <a:ext uri="{FF2B5EF4-FFF2-40B4-BE49-F238E27FC236}">
                <a16:creationId xmlns:a16="http://schemas.microsoft.com/office/drawing/2014/main" id="{1FEDECBD-ED90-786D-9FAF-4A5A2B898311}"/>
              </a:ext>
            </a:extLst>
          </p:cNvPr>
          <p:cNvSpPr txBox="1"/>
          <p:nvPr/>
        </p:nvSpPr>
        <p:spPr>
          <a:xfrm>
            <a:off x="6761449" y="2518404"/>
            <a:ext cx="5113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sng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Sociais no Brasil</a:t>
            </a:r>
            <a:endParaRPr u="sng" dirty="0">
              <a:solidFill>
                <a:srgbClr val="0B539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(acima de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7,5%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1 a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0,5 a 1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(até 0,5 S.M. per capita) -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34,4%</a:t>
            </a:r>
            <a:endParaRPr b="1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Definição de contex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585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EDUCAÇÃO PARTICULAR NA REFORMA </a:t>
            </a:r>
            <a:endParaRPr sz="3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e08afcf49_0_19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g1de08afcf49_0_19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1de08afcf49_0_19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de08afcf49_0_19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de08afcf49_0_198"/>
          <p:cNvSpPr txBox="1"/>
          <p:nvPr/>
        </p:nvSpPr>
        <p:spPr>
          <a:xfrm>
            <a:off x="3866014" y="1578892"/>
            <a:ext cx="45288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Reforma Tributária 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sobre Valor Agregado</a:t>
            </a: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g1de08afcf49_0_198"/>
          <p:cNvCxnSpPr>
            <a:cxnSpLocks/>
            <a:stCxn id="194" idx="2"/>
            <a:endCxn id="196" idx="0"/>
          </p:cNvCxnSpPr>
          <p:nvPr/>
        </p:nvCxnSpPr>
        <p:spPr>
          <a:xfrm rot="5400000">
            <a:off x="4258589" y="964303"/>
            <a:ext cx="549237" cy="319441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cxnSp>
        <p:nvCxnSpPr>
          <p:cNvPr id="197" name="Google Shape;197;g1de08afcf49_0_198"/>
          <p:cNvCxnSpPr>
            <a:cxnSpLocks/>
            <a:stCxn id="194" idx="2"/>
            <a:endCxn id="198" idx="0"/>
          </p:cNvCxnSpPr>
          <p:nvPr/>
        </p:nvCxnSpPr>
        <p:spPr>
          <a:xfrm rot="16200000" flipH="1">
            <a:off x="7399525" y="1017780"/>
            <a:ext cx="549238" cy="308746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sp>
        <p:nvSpPr>
          <p:cNvPr id="196" name="Google Shape;196;g1de08afcf49_0_198"/>
          <p:cNvSpPr txBox="1"/>
          <p:nvPr/>
        </p:nvSpPr>
        <p:spPr>
          <a:xfrm>
            <a:off x="236000" y="2836129"/>
            <a:ext cx="5400000" cy="2170585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Contribuição sobre Bens e Serviços (CBS)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(9%)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PIS e COFINS 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LP/LR =&gt; 3,65% + Resíduo tributário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g1de08afcf49_0_198"/>
          <p:cNvSpPr txBox="1"/>
          <p:nvPr/>
        </p:nvSpPr>
        <p:spPr>
          <a:xfrm>
            <a:off x="6517875" y="2836130"/>
            <a:ext cx="5400000" cy="2170585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Sub-Nacional</a:t>
            </a: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e Municípios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Imposto sobre Bens e Serviços (IBS)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(16%)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ISS e ICMS</a:t>
            </a:r>
            <a:r>
              <a:rPr lang="pt-BR" sz="1800" b="1" i="0" u="none" strike="noStrike" cap="none" dirty="0">
                <a:solidFill>
                  <a:srgbClr val="4581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rgbClr val="4581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2% a 5% ISS + Resíduo tributário</a:t>
            </a:r>
            <a:endParaRPr sz="1400" b="0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g1de08afcf49_0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de08afcf49_0_198"/>
          <p:cNvSpPr/>
          <p:nvPr/>
        </p:nvSpPr>
        <p:spPr>
          <a:xfrm>
            <a:off x="326850" y="1014250"/>
            <a:ext cx="11781063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REFORMA TRIBUTÁRIA COM AL</a:t>
            </a: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 ÚNICA AMEAÇAVA COM PESADO AUMENTO NA MENSALIDADE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92;g1de08afcf49_0_198">
            <a:extLst>
              <a:ext uri="{FF2B5EF4-FFF2-40B4-BE49-F238E27FC236}">
                <a16:creationId xmlns:a16="http://schemas.microsoft.com/office/drawing/2014/main" id="{66D3CEF7-92AA-EFF4-9D2C-2BFD5D5589B3}"/>
              </a:ext>
            </a:extLst>
          </p:cNvPr>
          <p:cNvSpPr txBox="1"/>
          <p:nvPr/>
        </p:nvSpPr>
        <p:spPr>
          <a:xfrm>
            <a:off x="2268196" y="5318606"/>
            <a:ext cx="76389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EXEMPLO DO IMPACTO POTENCIAL DA PEC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&lt;10% (por fora)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25% (por fora)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93;g1de08afcf49_0_198">
            <a:extLst>
              <a:ext uri="{FF2B5EF4-FFF2-40B4-BE49-F238E27FC236}">
                <a16:creationId xmlns:a16="http://schemas.microsoft.com/office/drawing/2014/main" id="{97292FE7-3066-5684-74CF-50E9B315D845}"/>
              </a:ext>
            </a:extLst>
          </p:cNvPr>
          <p:cNvSpPr/>
          <p:nvPr/>
        </p:nvSpPr>
        <p:spPr>
          <a:xfrm>
            <a:off x="9369369" y="5941954"/>
            <a:ext cx="338700" cy="569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e08afcf49_0_1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3" name="Google Shape;143;g1de08afcf49_0_1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1de08afcf49_0_1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de08afcf49_0_102"/>
          <p:cNvSpPr txBox="1"/>
          <p:nvPr/>
        </p:nvSpPr>
        <p:spPr>
          <a:xfrm>
            <a:off x="345200" y="1642025"/>
            <a:ext cx="1100998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relevantes para entender o impacto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Público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Consumidor final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sem aproveitamento de créditos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Regime de CBS (3,65% cumulativo) e de ISS (2,44% cumulativo)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intensivo em mão de obra</a:t>
            </a:r>
          </a:p>
          <a:p>
            <a:pPr marL="45720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58% do faturamento na Educação Básica e 33%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pt-BR" sz="1600" b="1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Contratação de Serviços e Bens em menor escala (pouco resíduo tributário).</a:t>
            </a:r>
          </a:p>
          <a:p>
            <a:pPr marL="457200" lvl="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  <a:defRPr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Resíduos tributários de 2,88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% na Educação Básica e 4,82%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 </a:t>
            </a:r>
            <a:endParaRPr lang="pt-BR" sz="1600" b="1" dirty="0">
              <a:solidFill>
                <a:srgbClr val="3F3F3F"/>
              </a:solidFill>
              <a:latin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65100" algn="just">
              <a:lnSpc>
                <a:spcPct val="150000"/>
              </a:lnSpc>
              <a:buClr>
                <a:srgbClr val="3F3F3F"/>
              </a:buClr>
              <a:buSzPts val="10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1de08afcf49_0_1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de08afcf49_0_102"/>
          <p:cNvSpPr/>
          <p:nvPr/>
        </p:nvSpPr>
        <p:spPr>
          <a:xfrm>
            <a:off x="326851" y="1014250"/>
            <a:ext cx="11711074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 TEM CARACTERÍSTICAS BEM PARTICULARES PARA AVALIAÇÃO DE IMPACTO DA REFORMA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g1de08afcf49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F3010C9-00B2-0362-1E8B-EB8607EC9F72}"/>
              </a:ext>
            </a:extLst>
          </p:cNvPr>
          <p:cNvSpPr/>
          <p:nvPr/>
        </p:nvSpPr>
        <p:spPr>
          <a:xfrm>
            <a:off x="4086329" y="5407763"/>
            <a:ext cx="4796413" cy="871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Alíquota Média Ponderada (por fora) - Educação</a:t>
            </a:r>
          </a:p>
          <a:p>
            <a:pPr algn="ctr"/>
            <a:endParaRPr lang="pt-B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4,78% (CBS) + 4,6% (IBS) = 9,38%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de08afcf49_0_33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0" name="Google Shape;330;g1de08afcf49_0_33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g1de08afcf49_0_33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de08afcf49_0_338"/>
          <p:cNvSpPr txBox="1"/>
          <p:nvPr/>
        </p:nvSpPr>
        <p:spPr>
          <a:xfrm>
            <a:off x="345199" y="1852204"/>
            <a:ext cx="6683623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TRIBUTAÇÃO EM DIVERSOS PAÍSES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Estudo: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102 países, 65 isentam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20 países cobram taxas entre 0 a 10%</a:t>
            </a: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 cobra hoje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0% e 10%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 tributária direta</a:t>
            </a:r>
          </a:p>
          <a:p>
            <a:pPr marL="127000" marR="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just">
              <a:lnSpc>
                <a:spcPct val="120000"/>
              </a:lnSpc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o Brasil cobrar mais de 10% de IVA (IBS+CBS)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sobre as </a:t>
            </a:r>
            <a:r>
              <a:rPr lang="pt-BR" sz="17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mensalidades, </a:t>
            </a:r>
            <a:r>
              <a:rPr lang="pt-BR" sz="17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ficaremos entre os 17 países que mais tributam a Educação</a:t>
            </a:r>
            <a:endParaRPr sz="17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g1de08afcf49_0_33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de08afcf49_0_338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PAÍSES CONFEREM TRATAMENTO TRIBUTÁRIO DIFERENCIADO PARA ESTIMULAR 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g1de08afcf49_0_338"/>
          <p:cNvSpPr/>
          <p:nvPr/>
        </p:nvSpPr>
        <p:spPr>
          <a:xfrm>
            <a:off x="550421" y="5833122"/>
            <a:ext cx="6871178" cy="80334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dist="50800" dir="5400000" sx="97000" sy="97000" algn="ctr" rotWithShape="0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TODO O INVESTIMENTO FAMILIAR EM EDUCAÇÃO PRECISA SER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ESTIMULADO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CRESCIMENTO DO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CAPITAL SOCIAL </a:t>
            </a: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BENEFICIA A TODOS</a:t>
            </a:r>
            <a:endParaRPr sz="11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1de08afcf49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de08afcf49_0_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805" y="2433283"/>
            <a:ext cx="2713272" cy="414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de08afcf49_0_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6845" y="1627090"/>
            <a:ext cx="2003756" cy="287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1130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Calibri</vt:lpstr>
      <vt:lpstr>Arial</vt:lpstr>
      <vt:lpstr>Noto Sans Symbols</vt:lpstr>
      <vt:lpstr>Courier New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romero</cp:lastModifiedBy>
  <cp:revision>15</cp:revision>
  <dcterms:created xsi:type="dcterms:W3CDTF">2022-07-14T19:13:21Z</dcterms:created>
  <dcterms:modified xsi:type="dcterms:W3CDTF">2023-10-09T15:30:23Z</dcterms:modified>
</cp:coreProperties>
</file>